
<file path=[Content_Types].xml><?xml version="1.0" encoding="utf-8"?>
<Types xmlns="http://schemas.openxmlformats.org/package/2006/content-types">
  <Override PartName="/ppt/slideMasters/slideMaster3.xml" ContentType="application/vnd.openxmlformats-officedocument.presentationml.slideMaster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theme/theme5.xml" ContentType="application/vnd.openxmlformats-officedocument.theme+xml"/>
  <Override PartName="/ppt/notesSlides/notesSlide2.xml" ContentType="application/vnd.openxmlformats-officedocument.presentationml.notesSlide+xml"/>
  <Override PartName="/ppt/tags/tag6.xml" ContentType="application/vnd.openxmlformats-officedocument.presentationml.tags+xml"/>
  <Override PartName="/ppt/tags/tag8.xml" ContentType="application/vnd.openxmlformats-officedocument.presentationml.tags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tags/tag4.xml" ContentType="application/vnd.openxmlformats-officedocument.presentationml.tags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Override PartName="/ppt/tags/tag2.xml" ContentType="application/vnd.openxmlformats-officedocument.presentationml.tags+xml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s/slide1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tags/tag16.xml" ContentType="application/vnd.openxmlformats-officedocument.presentationml.tags+xml"/>
  <Override PartName="/ppt/tags/tag18.xml" ContentType="application/vnd.openxmlformats-officedocument.presentationml.tags+xml"/>
  <Override PartName="/ppt/slideLayouts/slideLayout10.xml" ContentType="application/vnd.openxmlformats-officedocument.presentationml.slideLayout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8.xml" ContentType="application/vnd.openxmlformats-officedocument.presentationml.notesSlide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Override PartName="/ppt/theme/theme4.xml" ContentType="application/vnd.openxmlformats-officedocument.theme+xml"/>
  <Override PartName="/ppt/notesSlides/notesSlide1.xml" ContentType="application/vnd.openxmlformats-officedocument.presentationml.notesSlide+xml"/>
  <Default Extension="png" ContentType="image/png"/>
  <Override PartName="/ppt/tags/tag7.xml" ContentType="application/vnd.openxmlformats-officedocument.presentationml.tags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ags/tag5.xml" ContentType="application/vnd.openxmlformats-officedocument.presentationml.tags+xml"/>
  <Override PartName="/ppt/slides/slide1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Default Extension="emf" ContentType="image/x-emf"/>
  <Override PartName="/ppt/slideLayouts/slideLayout16.xml" ContentType="application/vnd.openxmlformats-officedocument.presentationml.slideLayout+xml"/>
  <Override PartName="/ppt/tags/tag3.xml" ContentType="application/vnd.openxmlformats-officedocument.presentationml.tag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tags/tag1.xml" ContentType="application/vnd.openxmlformats-officedocument.presentationml.tags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Layouts/slideLayout12.xml" ContentType="application/vnd.openxmlformats-officedocument.presentationml.slideLayout+xml"/>
  <Override PartName="/ppt/tags/tag17.xml" ContentType="application/vnd.openxmlformats-officedocument.presentationml.tag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  <p:sldMasterId id="2147483675" r:id="rId2"/>
    <p:sldMasterId id="2147483664" r:id="rId3"/>
  </p:sldMasterIdLst>
  <p:notesMasterIdLst>
    <p:notesMasterId r:id="rId15"/>
  </p:notesMasterIdLst>
  <p:handoutMasterIdLst>
    <p:handoutMasterId r:id="rId16"/>
  </p:handoutMasterIdLst>
  <p:sldIdLst>
    <p:sldId id="286" r:id="rId4"/>
    <p:sldId id="266" r:id="rId5"/>
    <p:sldId id="287" r:id="rId6"/>
    <p:sldId id="288" r:id="rId7"/>
    <p:sldId id="294" r:id="rId8"/>
    <p:sldId id="291" r:id="rId9"/>
    <p:sldId id="290" r:id="rId10"/>
    <p:sldId id="295" r:id="rId11"/>
    <p:sldId id="296" r:id="rId12"/>
    <p:sldId id="297" r:id="rId13"/>
    <p:sldId id="292" r:id="rId1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DAE7ED"/>
    <a:srgbClr val="B00A23"/>
    <a:srgbClr val="157337"/>
    <a:srgbClr val="A1C5E4"/>
    <a:srgbClr val="969FA3"/>
    <a:srgbClr val="728CA3"/>
    <a:srgbClr val="EEF0EF"/>
    <a:srgbClr val="024070"/>
    <a:srgbClr val="B5C4D0"/>
    <a:srgbClr val="A3ACB1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90" autoAdjust="0"/>
    <p:restoredTop sz="94598" autoAdjust="0"/>
  </p:normalViewPr>
  <p:slideViewPr>
    <p:cSldViewPr snapToGrid="0" snapToObjects="1">
      <p:cViewPr varScale="1">
        <p:scale>
          <a:sx n="106" d="100"/>
          <a:sy n="106" d="100"/>
        </p:scale>
        <p:origin x="-990" y="-90"/>
      </p:cViewPr>
      <p:guideLst>
        <p:guide orient="horz"/>
        <p:guide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19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94691F-04C9-994A-9D1D-2B68D618FD1C}" type="datetimeFigureOut">
              <a:rPr lang="en-US" smtClean="0"/>
              <a:pPr/>
              <a:t>12/5/2013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B22102-4481-8643-823C-1419449D303D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00815017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8F8719-5D7B-5A41-BDE3-490919A6B111}" type="datetimeFigureOut">
              <a:rPr lang="en-US" smtClean="0"/>
              <a:pPr/>
              <a:t>12/5/2013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114225-96B1-1845-9971-FEDFA62FC364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82668995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114225-96B1-1845-9971-FEDFA62FC364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Wichtig</a:t>
            </a:r>
            <a:r>
              <a:rPr lang="en-US" dirty="0" smtClean="0"/>
              <a:t>,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klarzumachen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dass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xPunkt</a:t>
            </a:r>
            <a:r>
              <a:rPr lang="en-US" baseline="0" dirty="0" smtClean="0"/>
              <a:t> oft </a:t>
            </a:r>
            <a:r>
              <a:rPr lang="en-US" baseline="0" dirty="0" err="1" smtClean="0"/>
              <a:t>berechnet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werden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kann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zum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Beispiel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durch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Aufbau</a:t>
            </a:r>
            <a:r>
              <a:rPr lang="en-US" baseline="0" dirty="0" smtClean="0"/>
              <a:t> des Systems.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114225-96B1-1845-9971-FEDFA62FC364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114225-96B1-1845-9971-FEDFA62FC364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114225-96B1-1845-9971-FEDFA62FC364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114225-96B1-1845-9971-FEDFA62FC364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114225-96B1-1845-9971-FEDFA62FC364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114225-96B1-1845-9971-FEDFA62FC364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114225-96B1-1845-9971-FEDFA62FC364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em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e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em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 Deckblatt 1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533884" y="2167010"/>
            <a:ext cx="2380095" cy="965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826001" y="6190595"/>
            <a:ext cx="1742966" cy="475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8109412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4000">
        <p14:vortex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eiten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noProof="0" dirty="0" smtClean="0"/>
              <a:t>Hier Seitentitel eingeben</a:t>
            </a:r>
            <a:endParaRPr lang="de-DE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 dirty="0" smtClean="0"/>
              <a:t>Hier Text eingeben</a:t>
            </a:r>
          </a:p>
          <a:p>
            <a:pPr lvl="1"/>
            <a:r>
              <a:rPr lang="de-DE" noProof="0" dirty="0" smtClean="0"/>
              <a:t>Zweite Ebene</a:t>
            </a:r>
          </a:p>
          <a:p>
            <a:pPr lvl="2"/>
            <a:r>
              <a:rPr lang="de-DE" noProof="0" dirty="0" smtClean="0"/>
              <a:t>Dritte Ebene</a:t>
            </a:r>
          </a:p>
          <a:p>
            <a:pPr lvl="3"/>
            <a:r>
              <a:rPr lang="de-DE" noProof="0" dirty="0" smtClean="0"/>
              <a:t>Vierte Ebene</a:t>
            </a:r>
          </a:p>
          <a:p>
            <a:pPr lvl="4"/>
            <a:r>
              <a:rPr lang="de-DE" noProof="0" dirty="0" smtClean="0"/>
              <a:t>Fünfte Ebene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xmlns="" val="8672338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Seitentitel und 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noProof="0" dirty="0" smtClean="0"/>
              <a:t>Hier Seitentitel eingeben</a:t>
            </a:r>
            <a:endParaRPr lang="de-DE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532854" y="1981791"/>
            <a:ext cx="3865746" cy="4003457"/>
          </a:xfrm>
        </p:spPr>
        <p:txBody>
          <a:bodyPr/>
          <a:lstStyle>
            <a:lvl1pPr>
              <a:defRPr sz="2000" baseline="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noProof="0" dirty="0" smtClean="0"/>
              <a:t>Hier Text eingeben</a:t>
            </a:r>
          </a:p>
          <a:p>
            <a:pPr lvl="1"/>
            <a:r>
              <a:rPr lang="de-DE" noProof="0" dirty="0" smtClean="0"/>
              <a:t>Zweite Ebene</a:t>
            </a:r>
          </a:p>
          <a:p>
            <a:pPr lvl="2"/>
            <a:r>
              <a:rPr lang="de-DE" noProof="0" dirty="0" smtClean="0"/>
              <a:t>Dritte Ebene</a:t>
            </a:r>
          </a:p>
          <a:p>
            <a:pPr lvl="3"/>
            <a:r>
              <a:rPr lang="de-DE" noProof="0" dirty="0" smtClean="0"/>
              <a:t>Vierte Ebene</a:t>
            </a:r>
          </a:p>
          <a:p>
            <a:pPr lvl="4"/>
            <a:r>
              <a:rPr lang="de-DE" noProof="0" dirty="0" smtClean="0"/>
              <a:t>Fünfte Ebene</a:t>
            </a:r>
            <a:endParaRPr lang="de-DE" noProof="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01400" y="1981791"/>
            <a:ext cx="4009745" cy="4003457"/>
          </a:xfrm>
        </p:spPr>
        <p:txBody>
          <a:bodyPr/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 baseline="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noProof="0" dirty="0" smtClean="0"/>
              <a:t>Hier Text eingeben</a:t>
            </a:r>
          </a:p>
          <a:p>
            <a:pPr lvl="1"/>
            <a:r>
              <a:rPr lang="de-DE" noProof="0" dirty="0" smtClean="0"/>
              <a:t>Zweite Ebene</a:t>
            </a:r>
          </a:p>
          <a:p>
            <a:pPr lvl="2"/>
            <a:r>
              <a:rPr lang="de-DE" noProof="0" dirty="0" smtClean="0"/>
              <a:t>Dritte Ebene</a:t>
            </a:r>
          </a:p>
          <a:p>
            <a:pPr lvl="3"/>
            <a:r>
              <a:rPr lang="de-DE" noProof="0" dirty="0" smtClean="0"/>
              <a:t>Vierte Ebene</a:t>
            </a:r>
          </a:p>
          <a:p>
            <a:pPr lvl="4"/>
            <a:r>
              <a:rPr lang="de-DE" noProof="0" dirty="0" smtClean="0"/>
              <a:t>Fünfte Ebene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xmlns="" val="23649621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Seiten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de-DE" noProof="0" dirty="0" smtClean="0"/>
              <a:t>Hier Seitentitel eingeben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xmlns="" val="6385392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28714300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Seitentitel mit großem Text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32854" y="1100182"/>
            <a:ext cx="2835459" cy="774852"/>
          </a:xfrm>
        </p:spPr>
        <p:txBody>
          <a:bodyPr anchor="t" anchorCtr="0"/>
          <a:lstStyle>
            <a:lvl1pPr algn="l">
              <a:defRPr sz="2400" b="0"/>
            </a:lvl1pPr>
          </a:lstStyle>
          <a:p>
            <a:r>
              <a:rPr lang="de-DE" noProof="0" dirty="0" smtClean="0"/>
              <a:t>Hier Seitentitel eingeben</a:t>
            </a:r>
            <a:endParaRPr lang="de-DE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575050" y="1100182"/>
            <a:ext cx="5048307" cy="4673391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noProof="0" dirty="0" smtClean="0"/>
              <a:t>Hier Text eingeben</a:t>
            </a:r>
          </a:p>
          <a:p>
            <a:pPr lvl="1"/>
            <a:r>
              <a:rPr lang="de-DE" noProof="0" dirty="0" smtClean="0"/>
              <a:t>Zweite Ebene</a:t>
            </a:r>
          </a:p>
          <a:p>
            <a:pPr lvl="2"/>
            <a:r>
              <a:rPr lang="de-DE" noProof="0" dirty="0" smtClean="0"/>
              <a:t>Dritte Ebene</a:t>
            </a:r>
          </a:p>
          <a:p>
            <a:pPr lvl="3"/>
            <a:r>
              <a:rPr lang="de-DE" noProof="0" dirty="0" smtClean="0"/>
              <a:t>Vierte Ebene</a:t>
            </a:r>
          </a:p>
          <a:p>
            <a:pPr lvl="4"/>
            <a:r>
              <a:rPr lang="de-DE" noProof="0" dirty="0" smtClean="0"/>
              <a:t>Fünfte Ebene</a:t>
            </a:r>
            <a:endParaRPr lang="de-DE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532854" y="2104689"/>
            <a:ext cx="2835459" cy="369428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noProof="0" dirty="0" smtClean="0"/>
              <a:t>Hier Text eingeben</a:t>
            </a:r>
          </a:p>
        </p:txBody>
      </p:sp>
    </p:spTree>
    <p:extLst>
      <p:ext uri="{BB962C8B-B14F-4D97-AF65-F5344CB8AC3E}">
        <p14:creationId xmlns:p14="http://schemas.microsoft.com/office/powerpoint/2010/main" xmlns="" val="2423534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itentitel mit horizontalem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32854" y="2097682"/>
            <a:ext cx="8063861" cy="370129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 noProof="0"/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3" hasCustomPrompt="1"/>
          </p:nvPr>
        </p:nvSpPr>
        <p:spPr>
          <a:xfrm>
            <a:off x="532854" y="1653022"/>
            <a:ext cx="8063861" cy="3196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noProof="0" dirty="0" smtClean="0"/>
              <a:t>Hier Seitenuntertitel eingeben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4" hasCustomPrompt="1"/>
          </p:nvPr>
        </p:nvSpPr>
        <p:spPr>
          <a:xfrm>
            <a:off x="533400" y="1104582"/>
            <a:ext cx="8062913" cy="515937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de-DE" sz="2400" b="0" baseline="0" noProof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de-DE" noProof="0" dirty="0" smtClean="0"/>
              <a:t>Hier Seitentitel</a:t>
            </a:r>
            <a:r>
              <a:rPr lang="de-DE" baseline="0" noProof="0" dirty="0" smtClean="0"/>
              <a:t> eingeben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xmlns="" val="18442432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itentitel mit vertikalem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722414" y="1100182"/>
            <a:ext cx="5001172" cy="4673391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 noProof="0"/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13" hasCustomPrompt="1"/>
          </p:nvPr>
        </p:nvSpPr>
        <p:spPr>
          <a:xfrm>
            <a:off x="532854" y="2104689"/>
            <a:ext cx="2835459" cy="369428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noProof="0" dirty="0" smtClean="0"/>
              <a:t>Hier Text eingeben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532854" y="1100182"/>
            <a:ext cx="2835459" cy="774852"/>
          </a:xfrm>
        </p:spPr>
        <p:txBody>
          <a:bodyPr anchor="t" anchorCtr="0"/>
          <a:lstStyle>
            <a:lvl1pPr algn="l">
              <a:defRPr sz="2400" b="0"/>
            </a:lvl1pPr>
          </a:lstStyle>
          <a:p>
            <a:r>
              <a:rPr lang="de-DE" noProof="0" dirty="0" smtClean="0"/>
              <a:t>Hier Seitentitel eingeben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xmlns="" val="23701605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 Deckblatt 2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533884" y="2167010"/>
            <a:ext cx="2380095" cy="965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848600" y="488334"/>
            <a:ext cx="1164023" cy="317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1703521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4000">
        <p14:vortex dir="r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 Deckblatt 3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533884" y="2167010"/>
            <a:ext cx="2380095" cy="96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1703521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4000">
        <p14:vortex dir="r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 Deckblatt 4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666734" y="1568957"/>
            <a:ext cx="2148667" cy="871349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1663347" y="3537697"/>
            <a:ext cx="2661654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200" noProof="0" dirty="0" smtClean="0"/>
              <a:t>Vortragende</a:t>
            </a:r>
            <a:br>
              <a:rPr lang="de-DE" sz="1200" noProof="0" dirty="0" smtClean="0"/>
            </a:br>
            <a:r>
              <a:rPr lang="de-DE" sz="1200" noProof="0" dirty="0" smtClean="0"/>
              <a:t>XX. Monat Jahr</a:t>
            </a:r>
            <a:endParaRPr lang="de-DE" sz="1200" noProof="0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826001" y="6190595"/>
            <a:ext cx="1742966" cy="475354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1663346" y="2613205"/>
            <a:ext cx="2569799" cy="861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DE" sz="2800" dirty="0" smtClean="0">
                <a:solidFill>
                  <a:schemeClr val="accent1"/>
                </a:solidFill>
              </a:rPr>
              <a:t>Thema</a:t>
            </a:r>
            <a:r>
              <a:rPr lang="de-DE" sz="2800" baseline="0" dirty="0" smtClean="0">
                <a:solidFill>
                  <a:schemeClr val="accent1"/>
                </a:solidFill>
              </a:rPr>
              <a:t>		  des Vortrags</a:t>
            </a:r>
            <a:endParaRPr lang="de-DE" sz="28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7811480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4000">
        <p14:vortex dir="r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ckblatt 1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886370" y="2540687"/>
            <a:ext cx="1742966" cy="475354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570993" y="1827650"/>
            <a:ext cx="5690044" cy="999601"/>
          </a:xfrm>
          <a:prstGeom prst="rect">
            <a:avLst/>
          </a:prstGeom>
        </p:spPr>
        <p:txBody>
          <a:bodyPr lIns="0" tIns="0" rIns="0" bIns="0" anchor="b" anchorCtr="0"/>
          <a:lstStyle>
            <a:lvl1pPr>
              <a:defRPr sz="2800"/>
            </a:lvl1pPr>
          </a:lstStyle>
          <a:p>
            <a:r>
              <a:rPr lang="de-DE" noProof="0" dirty="0" smtClean="0"/>
              <a:t>Thema des Vortrags</a:t>
            </a:r>
            <a:endParaRPr lang="de-DE" noProof="0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70993" y="2974744"/>
            <a:ext cx="5690044" cy="373221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120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noProof="0" dirty="0" smtClean="0"/>
              <a:t>Untertitel des Vortrags</a:t>
            </a:r>
            <a:endParaRPr lang="de-DE" noProof="0" dirty="0"/>
          </a:p>
        </p:txBody>
      </p:sp>
      <p:pic>
        <p:nvPicPr>
          <p:cNvPr id="8" name="Picture 7" descr="Logo_ees_B_rgb.ai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97909" y="402768"/>
            <a:ext cx="2807201" cy="1227639"/>
          </a:xfrm>
          <a:prstGeom prst="rect">
            <a:avLst/>
          </a:prstGeom>
        </p:spPr>
      </p:pic>
      <p:cxnSp>
        <p:nvCxnSpPr>
          <p:cNvPr id="9" name="Gerade Verbindung 8"/>
          <p:cNvCxnSpPr/>
          <p:nvPr userDrawn="1"/>
        </p:nvCxnSpPr>
        <p:spPr>
          <a:xfrm flipH="1" flipV="1">
            <a:off x="4572000" y="3421380"/>
            <a:ext cx="0" cy="1440000"/>
          </a:xfrm>
          <a:prstGeom prst="line">
            <a:avLst/>
          </a:prstGeom>
          <a:ln w="254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/>
          <p:cNvCxnSpPr/>
          <p:nvPr userDrawn="1"/>
        </p:nvCxnSpPr>
        <p:spPr>
          <a:xfrm flipH="1" flipV="1">
            <a:off x="3053080" y="4856300"/>
            <a:ext cx="0" cy="1465200"/>
          </a:xfrm>
          <a:prstGeom prst="line">
            <a:avLst/>
          </a:prstGeom>
          <a:ln w="254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11"/>
          <p:cNvCxnSpPr/>
          <p:nvPr userDrawn="1"/>
        </p:nvCxnSpPr>
        <p:spPr>
          <a:xfrm flipH="1" flipV="1">
            <a:off x="6098540" y="4856300"/>
            <a:ext cx="0" cy="1465200"/>
          </a:xfrm>
          <a:prstGeom prst="line">
            <a:avLst/>
          </a:prstGeom>
          <a:ln w="254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12"/>
          <p:cNvCxnSpPr/>
          <p:nvPr userDrawn="1"/>
        </p:nvCxnSpPr>
        <p:spPr>
          <a:xfrm>
            <a:off x="4005" y="4860110"/>
            <a:ext cx="9140400" cy="0"/>
          </a:xfrm>
          <a:prstGeom prst="line">
            <a:avLst/>
          </a:prstGeom>
          <a:ln w="254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37673908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4000">
        <p14:vortex dir="r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ckblatt 2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886370" y="1282994"/>
            <a:ext cx="1742966" cy="475354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570992" y="2245036"/>
            <a:ext cx="8058343" cy="999601"/>
          </a:xfrm>
          <a:prstGeom prst="rect">
            <a:avLst/>
          </a:prstGeom>
        </p:spPr>
        <p:txBody>
          <a:bodyPr lIns="0" tIns="0" rIns="0" bIns="0" anchor="b" anchorCtr="0"/>
          <a:lstStyle>
            <a:lvl1pPr>
              <a:defRPr sz="4300"/>
            </a:lvl1pPr>
          </a:lstStyle>
          <a:p>
            <a:r>
              <a:rPr lang="de-DE" noProof="0" dirty="0" smtClean="0"/>
              <a:t>Thema des Vortrags</a:t>
            </a:r>
            <a:endParaRPr lang="de-DE" noProof="0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70993" y="3392131"/>
            <a:ext cx="8058342" cy="30357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noProof="0" dirty="0" smtClean="0"/>
              <a:t>Untertitel des Vortrags</a:t>
            </a:r>
            <a:endParaRPr lang="de-DE" noProof="0" dirty="0"/>
          </a:p>
        </p:txBody>
      </p:sp>
      <p:pic>
        <p:nvPicPr>
          <p:cNvPr id="6" name="Picture 5" descr="Logo_ees_B_rgb.ai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97909" y="402768"/>
            <a:ext cx="2807201" cy="1227639"/>
          </a:xfrm>
          <a:prstGeom prst="rect">
            <a:avLst/>
          </a:prstGeom>
        </p:spPr>
      </p:pic>
      <p:cxnSp>
        <p:nvCxnSpPr>
          <p:cNvPr id="10" name="Gerade Verbindung 9"/>
          <p:cNvCxnSpPr/>
          <p:nvPr userDrawn="1"/>
        </p:nvCxnSpPr>
        <p:spPr>
          <a:xfrm flipV="1">
            <a:off x="4564800" y="4048125"/>
            <a:ext cx="0" cy="1143495"/>
          </a:xfrm>
          <a:prstGeom prst="line">
            <a:avLst/>
          </a:prstGeom>
          <a:ln w="254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/>
          <p:cNvCxnSpPr/>
          <p:nvPr userDrawn="1"/>
        </p:nvCxnSpPr>
        <p:spPr>
          <a:xfrm flipH="1" flipV="1">
            <a:off x="3053080" y="5183570"/>
            <a:ext cx="0" cy="1137600"/>
          </a:xfrm>
          <a:prstGeom prst="line">
            <a:avLst/>
          </a:prstGeom>
          <a:ln w="254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12"/>
          <p:cNvCxnSpPr/>
          <p:nvPr userDrawn="1"/>
        </p:nvCxnSpPr>
        <p:spPr>
          <a:xfrm>
            <a:off x="4005" y="5189285"/>
            <a:ext cx="9140400" cy="0"/>
          </a:xfrm>
          <a:prstGeom prst="line">
            <a:avLst/>
          </a:prstGeom>
          <a:ln w="254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/>
          <p:cNvCxnSpPr/>
          <p:nvPr userDrawn="1"/>
        </p:nvCxnSpPr>
        <p:spPr>
          <a:xfrm flipH="1" flipV="1">
            <a:off x="6091555" y="5183570"/>
            <a:ext cx="0" cy="1137600"/>
          </a:xfrm>
          <a:prstGeom prst="line">
            <a:avLst/>
          </a:prstGeom>
          <a:ln w="254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25090387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4000">
        <p14:vortex dir="r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ckblatt 3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570992" y="2245036"/>
            <a:ext cx="8058343" cy="999601"/>
          </a:xfrm>
          <a:prstGeom prst="rect">
            <a:avLst/>
          </a:prstGeom>
        </p:spPr>
        <p:txBody>
          <a:bodyPr lIns="0" tIns="0" rIns="0" bIns="0" anchor="b" anchorCtr="0"/>
          <a:lstStyle>
            <a:lvl1pPr>
              <a:defRPr sz="4300"/>
            </a:lvl1pPr>
          </a:lstStyle>
          <a:p>
            <a:r>
              <a:rPr lang="de-DE" noProof="0" dirty="0" smtClean="0"/>
              <a:t>Thema des Vortrags</a:t>
            </a:r>
            <a:endParaRPr lang="de-DE" noProof="0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70993" y="3392130"/>
            <a:ext cx="8058342" cy="373221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noProof="0" dirty="0" smtClean="0"/>
              <a:t>Untertitel des Vortrags</a:t>
            </a:r>
            <a:endParaRPr lang="de-DE" noProof="0" dirty="0"/>
          </a:p>
        </p:txBody>
      </p:sp>
      <p:pic>
        <p:nvPicPr>
          <p:cNvPr id="5" name="Picture 4" descr="Logo_ees_B_rgb.ai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97909" y="402768"/>
            <a:ext cx="2807201" cy="1227639"/>
          </a:xfrm>
          <a:prstGeom prst="rect">
            <a:avLst/>
          </a:prstGeom>
        </p:spPr>
      </p:pic>
      <p:cxnSp>
        <p:nvCxnSpPr>
          <p:cNvPr id="6" name="Gerade Verbindung 5"/>
          <p:cNvCxnSpPr/>
          <p:nvPr userDrawn="1"/>
        </p:nvCxnSpPr>
        <p:spPr>
          <a:xfrm flipV="1">
            <a:off x="4564800" y="4048125"/>
            <a:ext cx="0" cy="1143495"/>
          </a:xfrm>
          <a:prstGeom prst="line">
            <a:avLst/>
          </a:prstGeom>
          <a:ln w="254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Gerade Verbindung 6"/>
          <p:cNvCxnSpPr/>
          <p:nvPr userDrawn="1"/>
        </p:nvCxnSpPr>
        <p:spPr>
          <a:xfrm flipH="1" flipV="1">
            <a:off x="3053080" y="5183570"/>
            <a:ext cx="0" cy="1137600"/>
          </a:xfrm>
          <a:prstGeom prst="line">
            <a:avLst/>
          </a:prstGeom>
          <a:ln w="254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9"/>
          <p:cNvCxnSpPr/>
          <p:nvPr userDrawn="1"/>
        </p:nvCxnSpPr>
        <p:spPr>
          <a:xfrm>
            <a:off x="4005" y="5189285"/>
            <a:ext cx="9140400" cy="0"/>
          </a:xfrm>
          <a:prstGeom prst="line">
            <a:avLst/>
          </a:prstGeom>
          <a:ln w="254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/>
          <p:cNvCxnSpPr/>
          <p:nvPr userDrawn="1"/>
        </p:nvCxnSpPr>
        <p:spPr>
          <a:xfrm flipH="1" flipV="1">
            <a:off x="6091555" y="5183570"/>
            <a:ext cx="0" cy="1137600"/>
          </a:xfrm>
          <a:prstGeom prst="line">
            <a:avLst/>
          </a:prstGeom>
          <a:ln w="254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15971982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4000">
        <p14:vortex dir="r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ckblatt 4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429499" y="6440853"/>
            <a:ext cx="1301435" cy="354937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570992" y="2016436"/>
            <a:ext cx="8058343" cy="999601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3600"/>
            </a:lvl1pPr>
          </a:lstStyle>
          <a:p>
            <a:r>
              <a:rPr lang="de-DE" noProof="0" dirty="0" smtClean="0"/>
              <a:t>Thema des Vortrags</a:t>
            </a:r>
            <a:endParaRPr lang="de-DE" noProof="0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70993" y="3079711"/>
            <a:ext cx="8058342" cy="31119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noProof="0" dirty="0" smtClean="0"/>
              <a:t>Vortragende bzw. Untertitel</a:t>
            </a:r>
            <a:endParaRPr lang="de-DE" noProof="0" dirty="0"/>
          </a:p>
        </p:txBody>
      </p:sp>
      <p:pic>
        <p:nvPicPr>
          <p:cNvPr id="6" name="Picture 5" descr="Logo_ees_B_rgb.ai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97909" y="402768"/>
            <a:ext cx="2807201" cy="1227639"/>
          </a:xfrm>
          <a:prstGeom prst="rect">
            <a:avLst/>
          </a:prstGeom>
        </p:spPr>
      </p:pic>
      <p:cxnSp>
        <p:nvCxnSpPr>
          <p:cNvPr id="11" name="Gerade Verbindung 10"/>
          <p:cNvCxnSpPr/>
          <p:nvPr userDrawn="1"/>
        </p:nvCxnSpPr>
        <p:spPr>
          <a:xfrm flipV="1">
            <a:off x="4564800" y="4048125"/>
            <a:ext cx="0" cy="1143495"/>
          </a:xfrm>
          <a:prstGeom prst="line">
            <a:avLst/>
          </a:prstGeom>
          <a:ln w="254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11"/>
          <p:cNvCxnSpPr/>
          <p:nvPr userDrawn="1"/>
        </p:nvCxnSpPr>
        <p:spPr>
          <a:xfrm flipH="1" flipV="1">
            <a:off x="3053080" y="5183570"/>
            <a:ext cx="0" cy="1137600"/>
          </a:xfrm>
          <a:prstGeom prst="line">
            <a:avLst/>
          </a:prstGeom>
          <a:ln w="254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12"/>
          <p:cNvCxnSpPr/>
          <p:nvPr userDrawn="1"/>
        </p:nvCxnSpPr>
        <p:spPr>
          <a:xfrm>
            <a:off x="4005" y="5189285"/>
            <a:ext cx="9140400" cy="0"/>
          </a:xfrm>
          <a:prstGeom prst="line">
            <a:avLst/>
          </a:prstGeom>
          <a:ln w="254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/>
          <p:cNvCxnSpPr/>
          <p:nvPr userDrawn="1"/>
        </p:nvCxnSpPr>
        <p:spPr>
          <a:xfrm flipH="1" flipV="1">
            <a:off x="6091555" y="5183570"/>
            <a:ext cx="0" cy="1137600"/>
          </a:xfrm>
          <a:prstGeom prst="line">
            <a:avLst/>
          </a:prstGeom>
          <a:ln w="254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Inhaltsplatzhalter 2"/>
          <p:cNvSpPr>
            <a:spLocks noGrp="1"/>
          </p:cNvSpPr>
          <p:nvPr>
            <p:ph sz="quarter" idx="11" hasCustomPrompt="1"/>
          </p:nvPr>
        </p:nvSpPr>
        <p:spPr>
          <a:xfrm>
            <a:off x="570993" y="3632201"/>
            <a:ext cx="8058342" cy="304800"/>
          </a:xfrm>
          <a:prstGeom prst="rect">
            <a:avLst/>
          </a:prstGeom>
        </p:spPr>
        <p:txBody>
          <a:bodyPr lIns="0" tIns="0" rIns="0" bIns="0"/>
          <a:lstStyle>
            <a:lvl1pPr>
              <a:defRPr lang="de-DE" sz="1400" dirty="0" smtClean="0"/>
            </a:lvl1pPr>
          </a:lstStyle>
          <a:p>
            <a:pPr marL="0" lvl="0" indent="0">
              <a:buNone/>
            </a:pPr>
            <a:r>
              <a:rPr lang="de-DE" dirty="0" smtClean="0"/>
              <a:t>Anlass des Vortrags bzw. Vortragender – Ort, XX. Monat Jahr</a:t>
            </a:r>
          </a:p>
        </p:txBody>
      </p:sp>
    </p:spTree>
    <p:extLst>
      <p:ext uri="{BB962C8B-B14F-4D97-AF65-F5344CB8AC3E}">
        <p14:creationId xmlns:p14="http://schemas.microsoft.com/office/powerpoint/2010/main" xmlns="" val="31288790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4000">
        <p14:vortex dir="r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Zwischen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936626"/>
            <a:ext cx="9144000" cy="5404082"/>
          </a:xfrm>
          <a:prstGeom prst="rect">
            <a:avLst/>
          </a:prstGeom>
          <a:solidFill>
            <a:schemeClr val="tx2">
              <a:alpha val="46000"/>
            </a:schemeClr>
          </a:solidFill>
          <a:ln>
            <a:noFill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32854" y="2850661"/>
            <a:ext cx="8107146" cy="1143473"/>
          </a:xfrm>
        </p:spPr>
        <p:txBody>
          <a:bodyPr/>
          <a:lstStyle>
            <a:lvl1pPr algn="ctr">
              <a:defRPr sz="4400"/>
            </a:lvl1pPr>
          </a:lstStyle>
          <a:p>
            <a:r>
              <a:rPr lang="de-DE" noProof="0" dirty="0" smtClean="0"/>
              <a:t>Hier Kapitelüberschrift eingeben</a:t>
            </a:r>
            <a:endParaRPr lang="de-DE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32854" y="4200496"/>
            <a:ext cx="8107146" cy="1598477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noProof="0" dirty="0" smtClean="0"/>
              <a:t>Hier Untertitel eingeben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xmlns="" val="7506545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jpe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1" Type="http://schemas.openxmlformats.org/officeDocument/2006/relationships/image" Target="../media/image5.emf"/><Relationship Id="rId5" Type="http://schemas.openxmlformats.org/officeDocument/2006/relationships/slideLayout" Target="../slideLayouts/slideLayout13.xml"/><Relationship Id="rId10" Type="http://schemas.openxmlformats.org/officeDocument/2006/relationships/image" Target="../media/image7.jpeg"/><Relationship Id="rId4" Type="http://schemas.openxmlformats.org/officeDocument/2006/relationships/slideLayout" Target="../slideLayouts/slideLayout12.xml"/><Relationship Id="rId9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6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28864995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74" r:id="rId4"/>
  </p:sldLayoutIdLst>
  <mc:AlternateContent xmlns:mc="http://schemas.openxmlformats.org/markup-compatibility/2006">
    <mc:Choice xmlns:p14="http://schemas.microsoft.com/office/powerpoint/2010/main" xmlns="" Requires="p14">
      <p:transition spd="slow" p14:dur="4000">
        <p14:vortex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hf hdr="0"/>
  <p:txStyles>
    <p:titleStyle>
      <a:lvl1pPr algn="l" defTabSz="457200" rtl="0" eaLnBrk="1" latinLnBrk="0" hangingPunct="1">
        <a:spcBef>
          <a:spcPct val="0"/>
        </a:spcBef>
        <a:buNone/>
        <a:defRPr sz="3500" kern="120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60000" indent="-360000" algn="l" defTabSz="457200" rtl="0" eaLnBrk="1" latinLnBrk="0" hangingPunct="1">
        <a:spcBef>
          <a:spcPts val="1417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6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6392498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</p:sldLayoutIdLst>
  <mc:AlternateContent xmlns:mc="http://schemas.openxmlformats.org/markup-compatibility/2006">
    <mc:Choice xmlns:p14="http://schemas.microsoft.com/office/powerpoint/2010/main" xmlns="" Requires="p14">
      <p:transition spd="slow" p14:dur="4000">
        <p14:vortex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hf hdr="0"/>
  <p:txStyles>
    <p:titleStyle>
      <a:lvl1pPr algn="l" defTabSz="457200" rtl="0" eaLnBrk="1" latinLnBrk="0" hangingPunct="1">
        <a:spcBef>
          <a:spcPct val="0"/>
        </a:spcBef>
        <a:buNone/>
        <a:defRPr sz="3500" kern="120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60000" indent="-360000" algn="l" defTabSz="457200" rtl="0" eaLnBrk="1" latinLnBrk="0" hangingPunct="1">
        <a:spcBef>
          <a:spcPts val="1417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0">
            <a:lum/>
          </a:blip>
          <a:srcRect/>
          <a:stretch>
            <a:fillRect t="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6331828"/>
            <a:ext cx="9144000" cy="526172"/>
          </a:xfrm>
          <a:prstGeom prst="rect">
            <a:avLst/>
          </a:prstGeom>
          <a:solidFill>
            <a:srgbClr val="D3D9DC"/>
          </a:solidFill>
          <a:ln>
            <a:noFill/>
          </a:ln>
          <a:effectLst>
            <a:innerShdw blurRad="63500" dist="50800" dir="16200000">
              <a:schemeClr val="tx1">
                <a:alpha val="53000"/>
              </a:schemeClr>
            </a:innerShdw>
          </a:effectLst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32854" y="1101187"/>
            <a:ext cx="8078291" cy="737086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r>
              <a:rPr lang="de-DE" noProof="0" dirty="0" smtClean="0"/>
              <a:t>Hier Seitentitel eingeben</a:t>
            </a:r>
            <a:endParaRPr lang="de-DE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2854" y="1980000"/>
            <a:ext cx="8080502" cy="381897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noProof="0" dirty="0" smtClean="0"/>
              <a:t>Hier Text eingeben</a:t>
            </a:r>
          </a:p>
          <a:p>
            <a:pPr lvl="1"/>
            <a:r>
              <a:rPr lang="de-DE" noProof="0" dirty="0" smtClean="0"/>
              <a:t>Zweite Ebene</a:t>
            </a:r>
          </a:p>
          <a:p>
            <a:pPr lvl="2"/>
            <a:r>
              <a:rPr lang="de-DE" noProof="0" dirty="0" smtClean="0"/>
              <a:t>Dritte Ebene</a:t>
            </a:r>
          </a:p>
          <a:p>
            <a:pPr lvl="3"/>
            <a:r>
              <a:rPr lang="de-DE" noProof="0" dirty="0" smtClean="0"/>
              <a:t>Vierte Ebene</a:t>
            </a:r>
          </a:p>
          <a:p>
            <a:pPr lvl="4"/>
            <a:r>
              <a:rPr lang="de-DE" noProof="0" dirty="0" smtClean="0"/>
              <a:t>Fünfte Ebene</a:t>
            </a:r>
            <a:endParaRPr lang="de-DE" noProof="0" dirty="0"/>
          </a:p>
        </p:txBody>
      </p:sp>
      <p:sp>
        <p:nvSpPr>
          <p:cNvPr id="9" name="Footer Placeholder 4"/>
          <p:cNvSpPr txBox="1">
            <a:spLocks/>
          </p:cNvSpPr>
          <p:nvPr/>
        </p:nvSpPr>
        <p:spPr>
          <a:xfrm>
            <a:off x="0" y="0"/>
            <a:ext cx="9143999" cy="941338"/>
          </a:xfrm>
          <a:prstGeom prst="rect">
            <a:avLst/>
          </a:prstGeom>
          <a:solidFill>
            <a:schemeClr val="bg1"/>
          </a:solidFill>
        </p:spPr>
        <p:txBody>
          <a:bodyPr vert="horz" lIns="540000" tIns="0" rIns="0" bIns="180000" rtlCol="0" anchor="b" anchorCtr="0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000" noProof="0" dirty="0" smtClean="0">
                <a:solidFill>
                  <a:schemeClr val="accent4"/>
                </a:solidFill>
              </a:rPr>
              <a:t>Integrationsverfahren</a:t>
            </a:r>
            <a:br>
              <a:rPr lang="de-DE" sz="2000" noProof="0" dirty="0" smtClean="0">
                <a:solidFill>
                  <a:schemeClr val="accent4"/>
                </a:solidFill>
              </a:rPr>
            </a:br>
            <a:r>
              <a:rPr lang="de-DE" sz="1600" noProof="0" dirty="0" smtClean="0">
                <a:solidFill>
                  <a:schemeClr val="accent4"/>
                </a:solidFill>
              </a:rPr>
              <a:t>zur</a:t>
            </a:r>
            <a:r>
              <a:rPr lang="de-DE" sz="1600" baseline="0" noProof="0" dirty="0" smtClean="0">
                <a:solidFill>
                  <a:schemeClr val="accent4"/>
                </a:solidFill>
              </a:rPr>
              <a:t> Simulation im Zeitbereich</a:t>
            </a:r>
            <a:endParaRPr lang="en-US" sz="1600" dirty="0">
              <a:solidFill>
                <a:schemeClr val="accent4"/>
              </a:solidFill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-79928" y="941338"/>
            <a:ext cx="9440400" cy="0"/>
          </a:xfrm>
          <a:prstGeom prst="line">
            <a:avLst/>
          </a:prstGeom>
          <a:ln w="12700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Logo_ees_B_rgb.ai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219218" y="124847"/>
            <a:ext cx="1646401" cy="720000"/>
          </a:xfrm>
          <a:prstGeom prst="rect">
            <a:avLst/>
          </a:prstGeom>
        </p:spPr>
      </p:pic>
      <p:sp>
        <p:nvSpPr>
          <p:cNvPr id="4" name="Rechteck 3"/>
          <p:cNvSpPr/>
          <p:nvPr/>
        </p:nvSpPr>
        <p:spPr>
          <a:xfrm>
            <a:off x="532854" y="6494209"/>
            <a:ext cx="4310079" cy="246221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r>
              <a:rPr lang="de-DE" sz="1000" dirty="0" smtClean="0"/>
              <a:t>Seite </a:t>
            </a:r>
            <a:fld id="{9914C5B0-1ECF-9E4E-9F51-69F6258311B2}" type="slidenum">
              <a:rPr lang="de-DE" sz="1000" smtClean="0"/>
              <a:pPr/>
              <a:t>‹Nr.›</a:t>
            </a:fld>
            <a:r>
              <a:rPr lang="de-DE" sz="1000" dirty="0" smtClean="0"/>
              <a:t>  •  Simon Kerschbaum  •  13. Dezember 2013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xmlns="" val="8901194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2" r:id="rId7"/>
    <p:sldLayoutId id="2147483673" r:id="rId8"/>
  </p:sldLayoutIdLst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/>
  <p:txStyles>
    <p:titleStyle>
      <a:lvl1pPr algn="l" defTabSz="457200" rtl="0" eaLnBrk="1" latinLnBrk="0" hangingPunct="1">
        <a:spcBef>
          <a:spcPct val="0"/>
        </a:spcBef>
        <a:buNone/>
        <a:defRPr sz="2400" kern="120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52000" indent="-252000" algn="l" defTabSz="457200" rtl="0" eaLnBrk="1" latinLnBrk="0" hangingPunct="1">
        <a:lnSpc>
          <a:spcPct val="100000"/>
        </a:lnSpc>
        <a:spcBef>
          <a:spcPts val="350"/>
        </a:spcBef>
        <a:spcAft>
          <a:spcPts val="350"/>
        </a:spcAft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97600" indent="-320400" algn="l" defTabSz="457200" rtl="0" eaLnBrk="1" latinLnBrk="0" hangingPunct="1">
        <a:lnSpc>
          <a:spcPct val="100000"/>
        </a:lnSpc>
        <a:spcBef>
          <a:spcPts val="350"/>
        </a:spcBef>
        <a:spcAft>
          <a:spcPts val="350"/>
        </a:spcAft>
        <a:buFont typeface="Arial"/>
        <a:buChar char="–"/>
        <a:defRPr sz="1600" strike="noStrik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864000" indent="-252000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98000" indent="-228600" algn="l" defTabSz="457200" rtl="0" eaLnBrk="1" latinLnBrk="0" hangingPunct="1">
        <a:spcBef>
          <a:spcPct val="20000"/>
        </a:spcBef>
        <a:buFont typeface="Arial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3032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tags" Target="../tags/tag18.xml"/><Relationship Id="rId7" Type="http://schemas.openxmlformats.org/officeDocument/2006/relationships/image" Target="../media/image37.png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notesSlide" Target="../notesSlides/notesSlide7.xml"/><Relationship Id="rId10" Type="http://schemas.openxmlformats.org/officeDocument/2006/relationships/image" Target="../media/image40.png"/><Relationship Id="rId4" Type="http://schemas.openxmlformats.org/officeDocument/2006/relationships/slideLayout" Target="../slideLayouts/slideLayout10.xml"/><Relationship Id="rId9" Type="http://schemas.openxmlformats.org/officeDocument/2006/relationships/image" Target="../media/image3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tags" Target="../tags/tag3.xml"/><Relationship Id="rId7" Type="http://schemas.openxmlformats.org/officeDocument/2006/relationships/image" Target="../media/image9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8.png"/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tags" Target="../tags/tag6.xml"/><Relationship Id="rId7" Type="http://schemas.openxmlformats.org/officeDocument/2006/relationships/image" Target="../media/image12.png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image" Target="../media/image11.png"/><Relationship Id="rId5" Type="http://schemas.openxmlformats.org/officeDocument/2006/relationships/slideLayout" Target="../slideLayouts/slideLayout10.xml"/><Relationship Id="rId4" Type="http://schemas.openxmlformats.org/officeDocument/2006/relationships/tags" Target="../tags/tag7.xml"/><Relationship Id="rId9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7" Type="http://schemas.openxmlformats.org/officeDocument/2006/relationships/image" Target="../media/image16.png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image" Target="../media/image15.png"/><Relationship Id="rId5" Type="http://schemas.openxmlformats.org/officeDocument/2006/relationships/image" Target="../media/image11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tags" Target="../tags/tag12.xml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notesSlide" Target="../notesSlides/notesSlide4.xml"/><Relationship Id="rId10" Type="http://schemas.openxmlformats.org/officeDocument/2006/relationships/image" Target="../media/image21.png"/><Relationship Id="rId4" Type="http://schemas.openxmlformats.org/officeDocument/2006/relationships/slideLayout" Target="../slideLayouts/slideLayout10.xml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tags" Target="../tags/tag15.xml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notesSlide" Target="../notesSlides/notesSlide6.xml"/><Relationship Id="rId10" Type="http://schemas.openxmlformats.org/officeDocument/2006/relationships/image" Target="../media/image33.png"/><Relationship Id="rId4" Type="http://schemas.openxmlformats.org/officeDocument/2006/relationships/slideLayout" Target="../slideLayouts/slideLayout10.xml"/><Relationship Id="rId9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Integrationsverfahren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 smtClean="0"/>
              <a:t>zur Simulation im Zeitbereich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1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None/>
            </a:pPr>
            <a:r>
              <a:rPr lang="de-DE" dirty="0" smtClean="0"/>
              <a:t>Seminar Nachhaltige Energiesysteme, Simon Kerschbaum, 13.12.2013</a:t>
            </a:r>
            <a:endParaRPr lang="de-DE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4000">
        <p14:vortex dir="r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0" descr="C:\Sonstiges\Studium\9. Semester\SNE\Ausarbeitung\Vortrag\Bilder\Vergleich.png"/>
          <p:cNvPicPr>
            <a:picLocks noChangeAspect="1" noChangeArrowheads="1"/>
          </p:cNvPicPr>
          <p:nvPr/>
        </p:nvPicPr>
        <p:blipFill>
          <a:blip r:embed="rId6"/>
          <a:stretch>
            <a:fillRect/>
          </a:stretch>
        </p:blipFill>
        <p:spPr bwMode="auto">
          <a:xfrm>
            <a:off x="523895" y="2051723"/>
            <a:ext cx="4559956" cy="3616044"/>
          </a:xfrm>
          <a:prstGeom prst="rect">
            <a:avLst/>
          </a:prstGeom>
          <a:noFill/>
        </p:spPr>
      </p:pic>
      <p:pic>
        <p:nvPicPr>
          <p:cNvPr id="19" name="Picture 10" descr="C:\Sonstiges\Studium\9. Semester\SNE\Ausarbeitung\Vortrag\Bilder\Vergleich.png"/>
          <p:cNvPicPr>
            <a:picLocks noChangeAspect="1" noChangeArrowheads="1"/>
          </p:cNvPicPr>
          <p:nvPr/>
        </p:nvPicPr>
        <p:blipFill>
          <a:blip r:embed="rId7"/>
          <a:stretch>
            <a:fillRect/>
          </a:stretch>
        </p:blipFill>
        <p:spPr bwMode="auto">
          <a:xfrm>
            <a:off x="523895" y="2051723"/>
            <a:ext cx="4555394" cy="3616044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Die Trapezregel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>
          <a:xfrm>
            <a:off x="5235387" y="1519513"/>
            <a:ext cx="3375757" cy="3818974"/>
          </a:xfrm>
        </p:spPr>
        <p:txBody>
          <a:bodyPr/>
          <a:lstStyle/>
          <a:p>
            <a:r>
              <a:rPr lang="en-US" dirty="0" err="1" smtClean="0"/>
              <a:t>Mittelwert</a:t>
            </a:r>
            <a:r>
              <a:rPr lang="en-US" dirty="0" smtClean="0"/>
              <a:t> </a:t>
            </a:r>
            <a:r>
              <a:rPr lang="en-US" dirty="0" err="1" smtClean="0"/>
              <a:t>der</a:t>
            </a:r>
            <a:r>
              <a:rPr lang="en-US" dirty="0" smtClean="0"/>
              <a:t> </a:t>
            </a:r>
            <a:r>
              <a:rPr lang="en-US" dirty="0" err="1" smtClean="0"/>
              <a:t>Steigungen</a:t>
            </a:r>
            <a:r>
              <a:rPr lang="en-US" dirty="0" smtClean="0"/>
              <a:t> von </a:t>
            </a:r>
            <a:r>
              <a:rPr lang="en-US" dirty="0" err="1" smtClean="0"/>
              <a:t>explizitem</a:t>
            </a:r>
            <a:r>
              <a:rPr lang="en-US" dirty="0" smtClean="0"/>
              <a:t> und </a:t>
            </a:r>
            <a:r>
              <a:rPr lang="en-US" dirty="0" err="1" smtClean="0"/>
              <a:t>implizitem</a:t>
            </a:r>
            <a:r>
              <a:rPr lang="en-US" dirty="0" smtClean="0"/>
              <a:t> Euler:</a:t>
            </a:r>
          </a:p>
          <a:p>
            <a:endParaRPr lang="en-US" dirty="0" smtClean="0"/>
          </a:p>
          <a:p>
            <a:r>
              <a:rPr lang="de-DE" dirty="0" smtClean="0"/>
              <a:t>Implizite Gleichung</a:t>
            </a:r>
            <a:br>
              <a:rPr lang="de-DE" dirty="0" smtClean="0"/>
            </a:br>
            <a:r>
              <a:rPr lang="de-DE" dirty="0" smtClean="0">
                <a:sym typeface="Wingdings" pitchFamily="2" charset="2"/>
              </a:rPr>
              <a:t> Auflösen</a:t>
            </a:r>
          </a:p>
          <a:p>
            <a:endParaRPr lang="en-US" dirty="0" smtClean="0">
              <a:sym typeface="Wingdings" pitchFamily="2" charset="2"/>
            </a:endParaRPr>
          </a:p>
          <a:p>
            <a:endParaRPr lang="en-US" dirty="0" smtClean="0">
              <a:sym typeface="Wingdings" pitchFamily="2" charset="2"/>
            </a:endParaRPr>
          </a:p>
          <a:p>
            <a:r>
              <a:rPr lang="en-US" dirty="0" err="1" smtClean="0">
                <a:sym typeface="Wingdings" pitchFamily="2" charset="2"/>
              </a:rPr>
              <a:t>Keine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Instabilit</a:t>
            </a:r>
            <a:r>
              <a:rPr lang="de-DE" dirty="0" err="1" smtClean="0">
                <a:sym typeface="Wingdings" pitchFamily="2" charset="2"/>
              </a:rPr>
              <a:t>ät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pic>
        <p:nvPicPr>
          <p:cNvPr id="9" name="Picture 10" descr="C:\Sonstiges\Studium\9. Semester\SNE\Ausarbeitung\Vortrag\Bilder\Vergleich.png"/>
          <p:cNvPicPr>
            <a:picLocks noChangeAspect="1" noChangeArrowheads="1"/>
          </p:cNvPicPr>
          <p:nvPr/>
        </p:nvPicPr>
        <p:blipFill>
          <a:blip r:embed="rId8"/>
          <a:stretch>
            <a:fillRect/>
          </a:stretch>
        </p:blipFill>
        <p:spPr bwMode="auto">
          <a:xfrm>
            <a:off x="526175" y="2051722"/>
            <a:ext cx="4555396" cy="3616045"/>
          </a:xfrm>
          <a:prstGeom prst="rect">
            <a:avLst/>
          </a:prstGeom>
          <a:noFill/>
        </p:spPr>
      </p:pic>
      <p:pic>
        <p:nvPicPr>
          <p:cNvPr id="10" name="Grafik 9" descr="addin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/>
          <a:stretch>
            <a:fillRect/>
          </a:stretch>
        </p:blipFill>
        <p:spPr>
          <a:xfrm rot="16200000">
            <a:off x="-38799" y="3520937"/>
            <a:ext cx="403860" cy="255270"/>
          </a:xfrm>
          <a:prstGeom prst="rect">
            <a:avLst/>
          </a:prstGeom>
        </p:spPr>
      </p:pic>
      <p:pic>
        <p:nvPicPr>
          <p:cNvPr id="13" name="Grafik 12" descr="addin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5524389" y="2539999"/>
            <a:ext cx="3259455" cy="308610"/>
          </a:xfrm>
          <a:prstGeom prst="rect">
            <a:avLst/>
          </a:prstGeom>
        </p:spPr>
      </p:pic>
      <p:pic>
        <p:nvPicPr>
          <p:cNvPr id="15" name="Grafik 14" descr="addin_tmp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5524389" y="3657144"/>
            <a:ext cx="1943100" cy="60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5931889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Die einfachsten Verfahren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>
                <a:solidFill>
                  <a:schemeClr val="bg1">
                    <a:lumMod val="65000"/>
                  </a:schemeClr>
                </a:solidFill>
              </a:rPr>
              <a:t>Was ist das?</a:t>
            </a:r>
          </a:p>
          <a:p>
            <a:r>
              <a:rPr lang="de-DE" dirty="0" smtClean="0">
                <a:solidFill>
                  <a:schemeClr val="bg1">
                    <a:lumMod val="65000"/>
                  </a:schemeClr>
                </a:solidFill>
              </a:rPr>
              <a:t>Ein Beispielsystem</a:t>
            </a:r>
          </a:p>
          <a:p>
            <a:r>
              <a:rPr lang="de-DE" dirty="0" smtClean="0"/>
              <a:t>Die einfachsten Verfahren</a:t>
            </a:r>
          </a:p>
          <a:p>
            <a:pPr lvl="1"/>
            <a:r>
              <a:rPr lang="en-US" dirty="0" err="1" smtClean="0"/>
              <a:t>Explizites</a:t>
            </a:r>
            <a:r>
              <a:rPr lang="en-US" dirty="0" smtClean="0"/>
              <a:t> und </a:t>
            </a:r>
            <a:r>
              <a:rPr lang="en-US" dirty="0" err="1" smtClean="0"/>
              <a:t>implizites</a:t>
            </a:r>
            <a:r>
              <a:rPr lang="en-US" dirty="0" smtClean="0"/>
              <a:t> </a:t>
            </a:r>
            <a:r>
              <a:rPr lang="en-US" dirty="0" err="1" smtClean="0"/>
              <a:t>Eulerverfahren</a:t>
            </a:r>
            <a:endParaRPr lang="en-US" dirty="0" smtClean="0"/>
          </a:p>
          <a:p>
            <a:pPr lvl="1"/>
            <a:r>
              <a:rPr lang="en-US" dirty="0" err="1" smtClean="0"/>
              <a:t>Trapezregel</a:t>
            </a:r>
            <a:r>
              <a:rPr lang="en-US" dirty="0" smtClean="0"/>
              <a:t> und </a:t>
            </a:r>
            <a:r>
              <a:rPr lang="en-US" dirty="0" err="1" smtClean="0"/>
              <a:t>Heun-Verfahren</a:t>
            </a:r>
            <a:endParaRPr lang="en-US" dirty="0" smtClean="0"/>
          </a:p>
          <a:p>
            <a:pPr lvl="1"/>
            <a:r>
              <a:rPr lang="en-US" dirty="0" err="1" smtClean="0"/>
              <a:t>Allgemeine</a:t>
            </a:r>
            <a:r>
              <a:rPr lang="en-US" dirty="0" smtClean="0"/>
              <a:t> </a:t>
            </a:r>
            <a:r>
              <a:rPr lang="en-US" dirty="0" err="1" smtClean="0"/>
              <a:t>Runge-Kutta</a:t>
            </a:r>
            <a:r>
              <a:rPr lang="en-US" dirty="0" smtClean="0"/>
              <a:t> </a:t>
            </a:r>
            <a:r>
              <a:rPr lang="en-US" dirty="0" err="1" smtClean="0"/>
              <a:t>Verfahren</a:t>
            </a:r>
            <a:endParaRPr lang="de-DE" dirty="0" smtClean="0"/>
          </a:p>
          <a:p>
            <a:r>
              <a:rPr lang="de-DE" dirty="0" smtClean="0">
                <a:solidFill>
                  <a:schemeClr val="bg1">
                    <a:lumMod val="65000"/>
                  </a:schemeClr>
                </a:solidFill>
              </a:rPr>
              <a:t>Stabilitätsbetrachtungen</a:t>
            </a:r>
          </a:p>
          <a:p>
            <a:r>
              <a:rPr lang="de-DE" dirty="0" err="1" smtClean="0">
                <a:solidFill>
                  <a:schemeClr val="bg1">
                    <a:lumMod val="65000"/>
                  </a:schemeClr>
                </a:solidFill>
              </a:rPr>
              <a:t>Schrittweitensteuerung</a:t>
            </a:r>
            <a:endParaRPr lang="de-DE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de-DE" dirty="0" smtClean="0">
                <a:solidFill>
                  <a:schemeClr val="bg1">
                    <a:lumMod val="65000"/>
                  </a:schemeClr>
                </a:solidFill>
              </a:rPr>
              <a:t>Zusammenfassung und Ausblick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="" val="5931889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Agenda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Was ist das?</a:t>
            </a:r>
          </a:p>
          <a:p>
            <a:r>
              <a:rPr lang="de-DE" dirty="0" smtClean="0"/>
              <a:t>Ein Beispielsystem</a:t>
            </a:r>
          </a:p>
          <a:p>
            <a:r>
              <a:rPr lang="de-DE" dirty="0" smtClean="0"/>
              <a:t>Die einfachsten Verfahren</a:t>
            </a:r>
          </a:p>
          <a:p>
            <a:r>
              <a:rPr lang="de-DE" dirty="0" smtClean="0"/>
              <a:t>Stabilitätsbetrachtungen</a:t>
            </a:r>
          </a:p>
          <a:p>
            <a:r>
              <a:rPr lang="de-DE" dirty="0" err="1" smtClean="0"/>
              <a:t>Schrittweitensteuerung</a:t>
            </a:r>
            <a:endParaRPr lang="de-DE" dirty="0" smtClean="0"/>
          </a:p>
          <a:p>
            <a:r>
              <a:rPr lang="de-DE" dirty="0" smtClean="0"/>
              <a:t>Zusammenfassung und Ausblick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="" val="5931889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Was ist das?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Analytische Berechnung von komplexen Systemen nicht möglich</a:t>
            </a:r>
            <a:br>
              <a:rPr lang="de-DE" dirty="0" smtClean="0"/>
            </a:br>
            <a:r>
              <a:rPr lang="de-DE" dirty="0" smtClean="0"/>
              <a:t>(z.B.: Energieversorgungsnetz)</a:t>
            </a:r>
          </a:p>
          <a:p>
            <a:r>
              <a:rPr lang="de-DE" dirty="0" smtClean="0"/>
              <a:t>Verwendung des PC als Simulationsmedium</a:t>
            </a:r>
          </a:p>
          <a:p>
            <a:r>
              <a:rPr lang="de-DE" dirty="0" smtClean="0"/>
              <a:t>Aufgabe: Lösung von </a:t>
            </a:r>
            <a:r>
              <a:rPr lang="de-DE" i="1" dirty="0" smtClean="0"/>
              <a:t>Anfangswertaufgaben:</a:t>
            </a:r>
            <a:r>
              <a:rPr lang="de-DE" sz="1000" dirty="0" smtClean="0"/>
              <a:t/>
            </a:r>
            <a:br>
              <a:rPr lang="de-DE" sz="1000" dirty="0" smtClean="0"/>
            </a:br>
            <a:r>
              <a:rPr lang="de-DE" sz="1000" dirty="0" smtClean="0"/>
              <a:t/>
            </a:r>
            <a:br>
              <a:rPr lang="de-DE" sz="1000" dirty="0" smtClean="0"/>
            </a:br>
            <a:r>
              <a:rPr lang="de-DE" sz="1000" dirty="0" smtClean="0"/>
              <a:t>						                </a:t>
            </a:r>
            <a:r>
              <a:rPr lang="de-DE" dirty="0" smtClean="0"/>
              <a:t>führt zu Integration:</a:t>
            </a:r>
          </a:p>
          <a:p>
            <a:endParaRPr lang="de-DE" dirty="0" smtClean="0"/>
          </a:p>
          <a:p>
            <a:r>
              <a:rPr lang="de-DE" dirty="0" smtClean="0"/>
              <a:t>Numerische Approximation erforderlich:</a:t>
            </a:r>
          </a:p>
          <a:p>
            <a:endParaRPr lang="en-US" dirty="0" smtClean="0"/>
          </a:p>
          <a:p>
            <a:r>
              <a:rPr lang="en-US" dirty="0" smtClean="0">
                <a:sym typeface="Wingdings" pitchFamily="2" charset="2"/>
              </a:rPr>
              <a:t></a:t>
            </a:r>
            <a:r>
              <a:rPr lang="en-US" dirty="0" smtClean="0"/>
              <a:t> </a:t>
            </a:r>
            <a:r>
              <a:rPr lang="en-US" dirty="0" err="1" smtClean="0"/>
              <a:t>Integrationsverfahren</a:t>
            </a:r>
            <a:endParaRPr lang="de-DE" dirty="0" smtClean="0"/>
          </a:p>
          <a:p>
            <a:pPr>
              <a:buNone/>
            </a:pPr>
            <a:r>
              <a:rPr lang="de-DE" dirty="0" smtClean="0"/>
              <a:t>	</a:t>
            </a:r>
            <a:br>
              <a:rPr lang="de-DE" dirty="0" smtClean="0"/>
            </a:br>
            <a:r>
              <a:rPr lang="de-DE" dirty="0" smtClean="0"/>
              <a:t/>
            </a:r>
            <a:br>
              <a:rPr lang="de-DE" dirty="0" smtClean="0"/>
            </a:br>
            <a:endParaRPr lang="de-DE" dirty="0" smtClean="0"/>
          </a:p>
        </p:txBody>
      </p:sp>
      <p:pic>
        <p:nvPicPr>
          <p:cNvPr id="11" name="Grafik 10" descr="addin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782917" y="3601460"/>
            <a:ext cx="2868930" cy="255270"/>
          </a:xfrm>
          <a:prstGeom prst="rect">
            <a:avLst/>
          </a:prstGeom>
        </p:spPr>
      </p:pic>
      <p:pic>
        <p:nvPicPr>
          <p:cNvPr id="8" name="Grafik 7" descr="addin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6110001" y="3287357"/>
            <a:ext cx="2286000" cy="883920"/>
          </a:xfrm>
          <a:prstGeom prst="rect">
            <a:avLst/>
          </a:prstGeom>
        </p:spPr>
      </p:pic>
      <p:pic>
        <p:nvPicPr>
          <p:cNvPr id="10" name="Grafik 9" descr="addin_tmp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791882" y="4787153"/>
            <a:ext cx="598170" cy="2190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Ein</a:t>
            </a:r>
            <a:r>
              <a:rPr lang="en-US" dirty="0" smtClean="0"/>
              <a:t> </a:t>
            </a:r>
            <a:r>
              <a:rPr lang="en-US" dirty="0" err="1" smtClean="0"/>
              <a:t>Beispielsystem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Entladung</a:t>
            </a:r>
            <a:r>
              <a:rPr lang="en-US" dirty="0" smtClean="0"/>
              <a:t> </a:t>
            </a:r>
            <a:r>
              <a:rPr lang="en-US" dirty="0" err="1" smtClean="0"/>
              <a:t>eines</a:t>
            </a:r>
            <a:r>
              <a:rPr lang="en-US" dirty="0" smtClean="0"/>
              <a:t> </a:t>
            </a:r>
            <a:r>
              <a:rPr lang="en-US" dirty="0" err="1" smtClean="0"/>
              <a:t>Kondensators</a:t>
            </a:r>
            <a:r>
              <a:rPr lang="en-US" dirty="0" smtClean="0"/>
              <a:t>:</a:t>
            </a:r>
          </a:p>
          <a:p>
            <a:endParaRPr lang="en-US" dirty="0" smtClean="0"/>
          </a:p>
          <a:p>
            <a:r>
              <a:rPr lang="en-US" dirty="0" err="1" smtClean="0"/>
              <a:t>Modellbildung</a:t>
            </a:r>
            <a:r>
              <a:rPr lang="en-US" dirty="0" smtClean="0"/>
              <a:t> </a:t>
            </a:r>
            <a:r>
              <a:rPr lang="en-US" dirty="0" err="1" smtClean="0"/>
              <a:t>durch</a:t>
            </a:r>
            <a:r>
              <a:rPr lang="en-US" dirty="0" smtClean="0"/>
              <a:t> </a:t>
            </a:r>
            <a:r>
              <a:rPr lang="en-US" dirty="0" err="1" smtClean="0"/>
              <a:t>Spannungs</a:t>
            </a:r>
            <a:r>
              <a:rPr lang="en-US" dirty="0" smtClean="0"/>
              <a:t>-</a:t>
            </a:r>
            <a:br>
              <a:rPr lang="en-US" dirty="0" smtClean="0"/>
            </a:br>
            <a:r>
              <a:rPr lang="en-US" dirty="0" smtClean="0"/>
              <a:t>und </a:t>
            </a:r>
            <a:r>
              <a:rPr lang="en-US" dirty="0" err="1" smtClean="0"/>
              <a:t>Strombeziehungen</a:t>
            </a:r>
            <a:r>
              <a:rPr lang="en-US" dirty="0" smtClean="0"/>
              <a:t>: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err="1" smtClean="0"/>
              <a:t>hier</a:t>
            </a:r>
            <a:r>
              <a:rPr lang="en-US" dirty="0" smtClean="0"/>
              <a:t>: </a:t>
            </a:r>
          </a:p>
        </p:txBody>
      </p:sp>
      <p:pic>
        <p:nvPicPr>
          <p:cNvPr id="2056" name="Picture 8" descr="C:\Sonstiges\Studium\9. Semester\SNE\Ausarbeitung\Vortrag\Bilder\konvertiert\Netzwerk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578683" y="1101187"/>
            <a:ext cx="3009527" cy="2150203"/>
          </a:xfrm>
          <a:prstGeom prst="rect">
            <a:avLst/>
          </a:prstGeom>
          <a:noFill/>
        </p:spPr>
      </p:pic>
      <p:pic>
        <p:nvPicPr>
          <p:cNvPr id="21" name="Grafik 20" descr="addin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/>
          <a:srcRect b="69573"/>
          <a:stretch>
            <a:fillRect/>
          </a:stretch>
        </p:blipFill>
        <p:spPr>
          <a:xfrm>
            <a:off x="791042" y="3545545"/>
            <a:ext cx="3228975" cy="990596"/>
          </a:xfrm>
          <a:prstGeom prst="rect">
            <a:avLst/>
          </a:prstGeom>
        </p:spPr>
      </p:pic>
      <p:pic>
        <p:nvPicPr>
          <p:cNvPr id="22" name="Grafik 21" descr="addin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/>
          <a:srcRect t="29326" b="19642"/>
          <a:stretch>
            <a:fillRect/>
          </a:stretch>
        </p:blipFill>
        <p:spPr>
          <a:xfrm>
            <a:off x="3587089" y="3143642"/>
            <a:ext cx="3228975" cy="1661440"/>
          </a:xfrm>
          <a:prstGeom prst="rect">
            <a:avLst/>
          </a:prstGeom>
        </p:spPr>
      </p:pic>
      <p:pic>
        <p:nvPicPr>
          <p:cNvPr id="23" name="Grafik 22" descr="addin_tmp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1426528" y="5599174"/>
            <a:ext cx="2226945" cy="226695"/>
          </a:xfrm>
          <a:prstGeom prst="rect">
            <a:avLst/>
          </a:prstGeom>
        </p:spPr>
      </p:pic>
      <p:sp>
        <p:nvSpPr>
          <p:cNvPr id="25" name="Rechteck 24"/>
          <p:cNvSpPr/>
          <p:nvPr/>
        </p:nvSpPr>
        <p:spPr>
          <a:xfrm>
            <a:off x="2743200" y="5518489"/>
            <a:ext cx="1039906" cy="34442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7" name="Grafik 26" descr="addin_tmp.pn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4046912" y="5065989"/>
            <a:ext cx="2047875" cy="2552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Ein</a:t>
            </a:r>
            <a:r>
              <a:rPr lang="en-US" dirty="0" smtClean="0"/>
              <a:t> </a:t>
            </a:r>
            <a:r>
              <a:rPr lang="en-US" dirty="0" err="1" smtClean="0"/>
              <a:t>Beispielsystem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hier</a:t>
            </a:r>
            <a:r>
              <a:rPr lang="en-US" dirty="0" smtClean="0"/>
              <a:t>:</a:t>
            </a:r>
            <a:r>
              <a:rPr lang="en-US" sz="500" dirty="0" smtClean="0"/>
              <a:t/>
            </a:r>
            <a:br>
              <a:rPr lang="en-US" sz="500" dirty="0" smtClean="0"/>
            </a:br>
            <a:endParaRPr lang="en-US" sz="500" dirty="0" smtClean="0"/>
          </a:p>
          <a:p>
            <a:r>
              <a:rPr lang="en-US" dirty="0" err="1" smtClean="0"/>
              <a:t>Tatsächliche</a:t>
            </a:r>
            <a:r>
              <a:rPr lang="en-US" dirty="0" smtClean="0"/>
              <a:t> </a:t>
            </a:r>
            <a:r>
              <a:rPr lang="en-US" dirty="0" err="1" smtClean="0"/>
              <a:t>Lösung</a:t>
            </a:r>
            <a:r>
              <a:rPr lang="en-US" dirty="0" smtClean="0"/>
              <a:t>: </a:t>
            </a:r>
          </a:p>
        </p:txBody>
      </p:sp>
      <p:grpSp>
        <p:nvGrpSpPr>
          <p:cNvPr id="10" name="Gruppieren 9"/>
          <p:cNvGrpSpPr/>
          <p:nvPr/>
        </p:nvGrpSpPr>
        <p:grpSpPr>
          <a:xfrm>
            <a:off x="1426528" y="1971035"/>
            <a:ext cx="2356578" cy="344426"/>
            <a:chOff x="1426528" y="5518489"/>
            <a:chExt cx="2356578" cy="344426"/>
          </a:xfrm>
        </p:grpSpPr>
        <p:pic>
          <p:nvPicPr>
            <p:cNvPr id="23" name="Grafik 22" descr="addin_tmp.png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4"/>
            <a:stretch>
              <a:fillRect/>
            </a:stretch>
          </p:blipFill>
          <p:spPr>
            <a:xfrm>
              <a:off x="1426528" y="5599174"/>
              <a:ext cx="2226945" cy="226695"/>
            </a:xfrm>
            <a:prstGeom prst="rect">
              <a:avLst/>
            </a:prstGeom>
          </p:spPr>
        </p:pic>
        <p:sp>
          <p:nvSpPr>
            <p:cNvPr id="25" name="Rechteck 24"/>
            <p:cNvSpPr/>
            <p:nvPr/>
          </p:nvSpPr>
          <p:spPr>
            <a:xfrm>
              <a:off x="2743200" y="5518489"/>
              <a:ext cx="1039906" cy="34442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pic>
        <p:nvPicPr>
          <p:cNvPr id="11" name="Picture 8" descr="C:\Sonstiges\Studium\9. Semester\SNE\Ausarbeitung\Vortrag\Bilder\konvertiert\Netzwerk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578683" y="1101187"/>
            <a:ext cx="3009527" cy="2150203"/>
          </a:xfrm>
          <a:prstGeom prst="rect">
            <a:avLst/>
          </a:prstGeom>
          <a:noFill/>
        </p:spPr>
      </p:pic>
      <p:pic>
        <p:nvPicPr>
          <p:cNvPr id="13" name="Grafik 12" descr="addin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3266136" y="2486210"/>
            <a:ext cx="1329690" cy="278130"/>
          </a:xfrm>
          <a:prstGeom prst="rect">
            <a:avLst/>
          </a:prstGeom>
        </p:spPr>
      </p:pic>
      <p:pic>
        <p:nvPicPr>
          <p:cNvPr id="3078" name="Picture 6" descr="C:\Sonstiges\Studium\9. Semester\SNE\Ausarbeitung\Vortrag\Bilder\konvertiert\Vergleich.pn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845898" y="3201270"/>
            <a:ext cx="4589463" cy="2911475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Die einfachsten Verfahren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>
                <a:solidFill>
                  <a:schemeClr val="bg1">
                    <a:lumMod val="65000"/>
                  </a:schemeClr>
                </a:solidFill>
              </a:rPr>
              <a:t>Was ist das?</a:t>
            </a:r>
          </a:p>
          <a:p>
            <a:r>
              <a:rPr lang="de-DE" dirty="0" smtClean="0">
                <a:solidFill>
                  <a:schemeClr val="bg1">
                    <a:lumMod val="65000"/>
                  </a:schemeClr>
                </a:solidFill>
              </a:rPr>
              <a:t>Ein Beispielsystem</a:t>
            </a:r>
          </a:p>
          <a:p>
            <a:r>
              <a:rPr lang="de-DE" dirty="0" smtClean="0"/>
              <a:t>Die einfachsten Verfahren</a:t>
            </a:r>
          </a:p>
          <a:p>
            <a:pPr lvl="1"/>
            <a:r>
              <a:rPr lang="en-US" dirty="0" err="1" smtClean="0"/>
              <a:t>Explizites</a:t>
            </a:r>
            <a:r>
              <a:rPr lang="en-US" dirty="0" smtClean="0"/>
              <a:t> und </a:t>
            </a:r>
            <a:r>
              <a:rPr lang="en-US" dirty="0" err="1" smtClean="0"/>
              <a:t>implizites</a:t>
            </a:r>
            <a:r>
              <a:rPr lang="en-US" dirty="0" smtClean="0"/>
              <a:t> </a:t>
            </a:r>
            <a:r>
              <a:rPr lang="en-US" dirty="0" err="1" smtClean="0"/>
              <a:t>Eulerverfahren</a:t>
            </a:r>
            <a:endParaRPr lang="en-US" dirty="0" smtClean="0"/>
          </a:p>
          <a:p>
            <a:pPr lvl="1"/>
            <a:r>
              <a:rPr lang="en-US" dirty="0" err="1" smtClean="0"/>
              <a:t>Trapezregel</a:t>
            </a:r>
            <a:r>
              <a:rPr lang="en-US" dirty="0" smtClean="0"/>
              <a:t> und </a:t>
            </a:r>
            <a:r>
              <a:rPr lang="en-US" dirty="0" err="1" smtClean="0"/>
              <a:t>Heun-Verfahren</a:t>
            </a:r>
            <a:endParaRPr lang="en-US" dirty="0" smtClean="0"/>
          </a:p>
          <a:p>
            <a:pPr lvl="1"/>
            <a:r>
              <a:rPr lang="en-US" dirty="0" err="1" smtClean="0"/>
              <a:t>Allgemeine</a:t>
            </a:r>
            <a:r>
              <a:rPr lang="en-US" dirty="0" smtClean="0"/>
              <a:t> </a:t>
            </a:r>
            <a:r>
              <a:rPr lang="en-US" dirty="0" err="1" smtClean="0"/>
              <a:t>Runge-Kutta</a:t>
            </a:r>
            <a:r>
              <a:rPr lang="en-US" dirty="0" smtClean="0"/>
              <a:t> </a:t>
            </a:r>
            <a:r>
              <a:rPr lang="en-US" dirty="0" err="1" smtClean="0"/>
              <a:t>Verfahren</a:t>
            </a:r>
            <a:endParaRPr lang="de-DE" dirty="0" smtClean="0"/>
          </a:p>
          <a:p>
            <a:r>
              <a:rPr lang="de-DE" dirty="0" smtClean="0">
                <a:solidFill>
                  <a:schemeClr val="bg1">
                    <a:lumMod val="65000"/>
                  </a:schemeClr>
                </a:solidFill>
              </a:rPr>
              <a:t>Stabilitätsbetrachtungen</a:t>
            </a:r>
          </a:p>
          <a:p>
            <a:r>
              <a:rPr lang="de-DE" dirty="0" err="1" smtClean="0">
                <a:solidFill>
                  <a:schemeClr val="bg1">
                    <a:lumMod val="65000"/>
                  </a:schemeClr>
                </a:solidFill>
              </a:rPr>
              <a:t>Schrittweitensteuerung</a:t>
            </a:r>
            <a:endParaRPr lang="de-DE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de-DE" dirty="0" smtClean="0">
                <a:solidFill>
                  <a:schemeClr val="bg1">
                    <a:lumMod val="65000"/>
                  </a:schemeClr>
                </a:solidFill>
              </a:rPr>
              <a:t>Zusammenfassung und Ausblick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="" val="5931889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Das explizite Euler-Verfahren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>
          <a:xfrm>
            <a:off x="5773271" y="1519513"/>
            <a:ext cx="2837874" cy="3818974"/>
          </a:xfrm>
        </p:spPr>
        <p:txBody>
          <a:bodyPr/>
          <a:lstStyle/>
          <a:p>
            <a:r>
              <a:rPr lang="en-US" dirty="0" smtClean="0"/>
              <a:t>Wahl </a:t>
            </a:r>
            <a:r>
              <a:rPr lang="en-US" dirty="0" err="1" smtClean="0"/>
              <a:t>der</a:t>
            </a:r>
            <a:r>
              <a:rPr lang="en-US" dirty="0" smtClean="0"/>
              <a:t> </a:t>
            </a:r>
            <a:r>
              <a:rPr lang="en-US" dirty="0" err="1" smtClean="0"/>
              <a:t>Schrittweite</a:t>
            </a:r>
            <a:r>
              <a:rPr lang="en-US" dirty="0" smtClean="0"/>
              <a:t>: T = 0.5</a:t>
            </a:r>
          </a:p>
          <a:p>
            <a:r>
              <a:rPr lang="en-US" dirty="0" err="1" smtClean="0"/>
              <a:t>Annahme</a:t>
            </a:r>
            <a:r>
              <a:rPr lang="en-US" dirty="0" smtClean="0"/>
              <a:t> </a:t>
            </a:r>
            <a:r>
              <a:rPr lang="en-US" dirty="0" err="1" smtClean="0"/>
              <a:t>konstanter</a:t>
            </a:r>
            <a:r>
              <a:rPr lang="en-US" dirty="0" smtClean="0"/>
              <a:t> </a:t>
            </a:r>
            <a:r>
              <a:rPr lang="en-US" dirty="0" err="1" smtClean="0"/>
              <a:t>Steigung</a:t>
            </a:r>
            <a:endParaRPr lang="de-DE" dirty="0" smtClean="0"/>
          </a:p>
          <a:p>
            <a:endParaRPr lang="en-US" dirty="0" smtClean="0"/>
          </a:p>
          <a:p>
            <a:pPr>
              <a:buNone/>
            </a:pPr>
            <a:endParaRPr lang="en-US" dirty="0" smtClean="0"/>
          </a:p>
        </p:txBody>
      </p:sp>
      <p:pic>
        <p:nvPicPr>
          <p:cNvPr id="1034" name="Picture 10" descr="C:\Sonstiges\Studium\9. Semester\SNE\Ausarbeitung\Vortrag\Bilder\Vergleich.png"/>
          <p:cNvPicPr>
            <a:picLocks noChangeAspect="1" noChangeArrowheads="1"/>
          </p:cNvPicPr>
          <p:nvPr/>
        </p:nvPicPr>
        <p:blipFill>
          <a:blip r:embed="rId6"/>
          <a:stretch>
            <a:fillRect/>
          </a:stretch>
        </p:blipFill>
        <p:spPr bwMode="auto">
          <a:xfrm>
            <a:off x="210487" y="2051720"/>
            <a:ext cx="5445858" cy="3616050"/>
          </a:xfrm>
          <a:prstGeom prst="rect">
            <a:avLst/>
          </a:prstGeom>
          <a:noFill/>
        </p:spPr>
      </p:pic>
      <p:pic>
        <p:nvPicPr>
          <p:cNvPr id="15" name="Picture 10" descr="C:\Sonstiges\Studium\9. Semester\SNE\Ausarbeitung\Vortrag\Bilder\Vergleich.png"/>
          <p:cNvPicPr>
            <a:picLocks noChangeAspect="1" noChangeArrowheads="1"/>
          </p:cNvPicPr>
          <p:nvPr/>
        </p:nvPicPr>
        <p:blipFill>
          <a:blip r:embed="rId7"/>
          <a:stretch>
            <a:fillRect/>
          </a:stretch>
        </p:blipFill>
        <p:spPr bwMode="auto">
          <a:xfrm>
            <a:off x="210487" y="2051721"/>
            <a:ext cx="5445858" cy="3616049"/>
          </a:xfrm>
          <a:prstGeom prst="rect">
            <a:avLst/>
          </a:prstGeom>
          <a:noFill/>
        </p:spPr>
      </p:pic>
      <p:pic>
        <p:nvPicPr>
          <p:cNvPr id="16" name="Picture 10" descr="C:\Sonstiges\Studium\9. Semester\SNE\Ausarbeitung\Vortrag\Bilder\Vergleich.png"/>
          <p:cNvPicPr>
            <a:picLocks noChangeAspect="1" noChangeArrowheads="1"/>
          </p:cNvPicPr>
          <p:nvPr/>
        </p:nvPicPr>
        <p:blipFill>
          <a:blip r:embed="rId8"/>
          <a:stretch>
            <a:fillRect/>
          </a:stretch>
        </p:blipFill>
        <p:spPr bwMode="auto">
          <a:xfrm>
            <a:off x="210488" y="2051721"/>
            <a:ext cx="5445857" cy="3616049"/>
          </a:xfrm>
          <a:prstGeom prst="rect">
            <a:avLst/>
          </a:prstGeom>
          <a:noFill/>
        </p:spPr>
      </p:pic>
      <p:pic>
        <p:nvPicPr>
          <p:cNvPr id="17" name="Picture 10" descr="C:\Sonstiges\Studium\9. Semester\SNE\Ausarbeitung\Vortrag\Bilder\Vergleich.png"/>
          <p:cNvPicPr>
            <a:picLocks noChangeAspect="1" noChangeArrowheads="1"/>
          </p:cNvPicPr>
          <p:nvPr/>
        </p:nvPicPr>
        <p:blipFill>
          <a:blip r:embed="rId9"/>
          <a:stretch>
            <a:fillRect/>
          </a:stretch>
        </p:blipFill>
        <p:spPr bwMode="auto">
          <a:xfrm>
            <a:off x="210114" y="2051722"/>
            <a:ext cx="5445857" cy="3616048"/>
          </a:xfrm>
          <a:prstGeom prst="rect">
            <a:avLst/>
          </a:prstGeom>
          <a:noFill/>
        </p:spPr>
      </p:pic>
      <p:pic>
        <p:nvPicPr>
          <p:cNvPr id="18" name="Picture 10" descr="C:\Sonstiges\Studium\9. Semester\SNE\Ausarbeitung\Vortrag\Bilder\Vergleich.png"/>
          <p:cNvPicPr>
            <a:picLocks noChangeAspect="1" noChangeArrowheads="1"/>
          </p:cNvPicPr>
          <p:nvPr/>
        </p:nvPicPr>
        <p:blipFill>
          <a:blip r:embed="rId10"/>
          <a:stretch>
            <a:fillRect/>
          </a:stretch>
        </p:blipFill>
        <p:spPr bwMode="auto">
          <a:xfrm>
            <a:off x="210490" y="2051722"/>
            <a:ext cx="5445855" cy="3616048"/>
          </a:xfrm>
          <a:prstGeom prst="rect">
            <a:avLst/>
          </a:prstGeom>
          <a:noFill/>
        </p:spPr>
      </p:pic>
      <p:pic>
        <p:nvPicPr>
          <p:cNvPr id="19" name="Picture 10" descr="C:\Sonstiges\Studium\9. Semester\SNE\Ausarbeitung\Vortrag\Bilder\Vergleich.png"/>
          <p:cNvPicPr>
            <a:picLocks noChangeAspect="1" noChangeArrowheads="1"/>
          </p:cNvPicPr>
          <p:nvPr/>
        </p:nvPicPr>
        <p:blipFill>
          <a:blip r:embed="rId11"/>
          <a:stretch>
            <a:fillRect/>
          </a:stretch>
        </p:blipFill>
        <p:spPr bwMode="auto">
          <a:xfrm>
            <a:off x="210114" y="2051723"/>
            <a:ext cx="5445855" cy="3616047"/>
          </a:xfrm>
          <a:prstGeom prst="rect">
            <a:avLst/>
          </a:prstGeom>
          <a:noFill/>
        </p:spPr>
      </p:pic>
      <p:pic>
        <p:nvPicPr>
          <p:cNvPr id="25" name="Grafik 24" descr="addin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6009337" y="2954092"/>
            <a:ext cx="1855470" cy="232410"/>
          </a:xfrm>
          <a:prstGeom prst="rect">
            <a:avLst/>
          </a:prstGeom>
        </p:spPr>
      </p:pic>
      <p:pic>
        <p:nvPicPr>
          <p:cNvPr id="26" name="Grafik 25" descr="addin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6013707" y="3303490"/>
            <a:ext cx="1842135" cy="255270"/>
          </a:xfrm>
          <a:prstGeom prst="rect">
            <a:avLst/>
          </a:prstGeom>
        </p:spPr>
      </p:pic>
      <p:pic>
        <p:nvPicPr>
          <p:cNvPr id="27" name="Grafik 26" descr="addin_tmp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6013707" y="3691329"/>
            <a:ext cx="2823210" cy="255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5931889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Das explizite Euler-Verfahren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>
          <a:xfrm>
            <a:off x="5773271" y="1519513"/>
            <a:ext cx="2837874" cy="3818974"/>
          </a:xfrm>
        </p:spPr>
        <p:txBody>
          <a:bodyPr/>
          <a:lstStyle/>
          <a:p>
            <a:r>
              <a:rPr lang="en-US" dirty="0" smtClean="0"/>
              <a:t>Wahl </a:t>
            </a:r>
            <a:r>
              <a:rPr lang="en-US" dirty="0" err="1" smtClean="0"/>
              <a:t>der</a:t>
            </a:r>
            <a:r>
              <a:rPr lang="en-US" dirty="0" smtClean="0"/>
              <a:t> </a:t>
            </a:r>
            <a:r>
              <a:rPr lang="en-US" dirty="0" err="1" smtClean="0"/>
              <a:t>Schrittweite</a:t>
            </a:r>
            <a:r>
              <a:rPr lang="en-US" dirty="0" smtClean="0"/>
              <a:t>: T =2.1</a:t>
            </a:r>
          </a:p>
          <a:p>
            <a:r>
              <a:rPr lang="en-US" b="1" dirty="0" err="1" smtClean="0"/>
              <a:t>Instabilit</a:t>
            </a:r>
            <a:r>
              <a:rPr lang="de-DE" b="1" dirty="0" err="1" smtClean="0"/>
              <a:t>ät</a:t>
            </a:r>
            <a:r>
              <a:rPr lang="de-DE" b="1" dirty="0" smtClean="0"/>
              <a:t> </a:t>
            </a:r>
            <a:r>
              <a:rPr lang="de-DE" dirty="0" smtClean="0"/>
              <a:t>bei zu großer Schrittweite!</a:t>
            </a: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</p:txBody>
      </p:sp>
      <p:pic>
        <p:nvPicPr>
          <p:cNvPr id="1034" name="Picture 10" descr="C:\Sonstiges\Studium\9. Semester\SNE\Ausarbeitung\Vortrag\Bilder\Vergleich.png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210487" y="2100733"/>
            <a:ext cx="5445858" cy="3518024"/>
          </a:xfrm>
          <a:prstGeom prst="rect">
            <a:avLst/>
          </a:prstGeom>
          <a:noFill/>
        </p:spPr>
      </p:pic>
      <p:pic>
        <p:nvPicPr>
          <p:cNvPr id="13" name="Picture 10" descr="C:\Sonstiges\Studium\9. Semester\SNE\Ausarbeitung\Vortrag\Bilder\Vergleich.png"/>
          <p:cNvPicPr>
            <a:picLocks noChangeAspect="1" noChangeArrowheads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210487" y="2100733"/>
            <a:ext cx="5445857" cy="3518024"/>
          </a:xfrm>
          <a:prstGeom prst="rect">
            <a:avLst/>
          </a:prstGeom>
          <a:noFill/>
        </p:spPr>
      </p:pic>
      <p:pic>
        <p:nvPicPr>
          <p:cNvPr id="14" name="Picture 10" descr="C:\Sonstiges\Studium\9. Semester\SNE\Ausarbeitung\Vortrag\Bilder\Vergleich.png"/>
          <p:cNvPicPr>
            <a:picLocks noChangeAspect="1" noChangeArrowheads="1"/>
          </p:cNvPicPr>
          <p:nvPr/>
        </p:nvPicPr>
        <p:blipFill>
          <a:blip r:embed="rId5"/>
          <a:stretch>
            <a:fillRect/>
          </a:stretch>
        </p:blipFill>
        <p:spPr bwMode="auto">
          <a:xfrm>
            <a:off x="210488" y="2100733"/>
            <a:ext cx="5445857" cy="351802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5931889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Das implizite Euler-Verfahren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>
          <a:xfrm>
            <a:off x="5773271" y="1519513"/>
            <a:ext cx="2837874" cy="3818974"/>
          </a:xfrm>
        </p:spPr>
        <p:txBody>
          <a:bodyPr/>
          <a:lstStyle/>
          <a:p>
            <a:r>
              <a:rPr lang="en-US" dirty="0" err="1" smtClean="0"/>
              <a:t>Annahme</a:t>
            </a:r>
            <a:r>
              <a:rPr lang="en-US" dirty="0" smtClean="0"/>
              <a:t> </a:t>
            </a:r>
            <a:r>
              <a:rPr lang="en-US" dirty="0" err="1" smtClean="0"/>
              <a:t>der</a:t>
            </a:r>
            <a:r>
              <a:rPr lang="en-US" dirty="0" smtClean="0"/>
              <a:t> </a:t>
            </a:r>
            <a:r>
              <a:rPr lang="en-US" dirty="0" err="1" smtClean="0"/>
              <a:t>Steigung</a:t>
            </a:r>
            <a:r>
              <a:rPr lang="en-US" dirty="0" smtClean="0"/>
              <a:t> des </a:t>
            </a:r>
            <a:r>
              <a:rPr lang="en-US" dirty="0" err="1" smtClean="0"/>
              <a:t>Intervallendes</a:t>
            </a:r>
            <a:r>
              <a:rPr lang="en-US" dirty="0" smtClean="0"/>
              <a:t>: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(</a:t>
            </a:r>
            <a:r>
              <a:rPr lang="en-US" dirty="0" err="1" smtClean="0"/>
              <a:t>Nichtlineare</a:t>
            </a:r>
            <a:r>
              <a:rPr lang="en-US" dirty="0" smtClean="0"/>
              <a:t>) </a:t>
            </a:r>
            <a:r>
              <a:rPr lang="en-US" dirty="0" err="1" smtClean="0"/>
              <a:t>Gleichung</a:t>
            </a:r>
            <a:r>
              <a:rPr lang="en-US" dirty="0" smtClean="0"/>
              <a:t> muss gel</a:t>
            </a:r>
            <a:r>
              <a:rPr lang="de-DE" dirty="0" smtClean="0"/>
              <a:t>öst werden</a:t>
            </a:r>
            <a:br>
              <a:rPr lang="de-DE" dirty="0" smtClean="0"/>
            </a:br>
            <a:endParaRPr lang="en-US" dirty="0" smtClean="0"/>
          </a:p>
          <a:p>
            <a:endParaRPr lang="en-US" b="1" dirty="0" smtClean="0"/>
          </a:p>
          <a:p>
            <a:r>
              <a:rPr lang="en-US" b="1" dirty="0" err="1" smtClean="0"/>
              <a:t>Keine</a:t>
            </a:r>
            <a:r>
              <a:rPr lang="en-US" b="1" dirty="0" smtClean="0"/>
              <a:t> </a:t>
            </a:r>
            <a:r>
              <a:rPr lang="en-US" b="1" dirty="0" err="1" smtClean="0"/>
              <a:t>Instabilit</a:t>
            </a:r>
            <a:r>
              <a:rPr lang="de-DE" b="1" dirty="0" err="1" smtClean="0"/>
              <a:t>ät</a:t>
            </a:r>
            <a:endParaRPr lang="en-US" b="1" dirty="0" smtClean="0"/>
          </a:p>
        </p:txBody>
      </p:sp>
      <p:pic>
        <p:nvPicPr>
          <p:cNvPr id="28" name="Picture 10" descr="C:\Sonstiges\Studium\9. Semester\SNE\Ausarbeitung\Vortrag\Bilder\Vergleich.png"/>
          <p:cNvPicPr>
            <a:picLocks noChangeAspect="1" noChangeArrowheads="1"/>
          </p:cNvPicPr>
          <p:nvPr/>
        </p:nvPicPr>
        <p:blipFill>
          <a:blip r:embed="rId6"/>
          <a:stretch>
            <a:fillRect/>
          </a:stretch>
        </p:blipFill>
        <p:spPr bwMode="auto">
          <a:xfrm>
            <a:off x="210490" y="2051722"/>
            <a:ext cx="5445855" cy="3616047"/>
          </a:xfrm>
          <a:prstGeom prst="rect">
            <a:avLst/>
          </a:prstGeom>
          <a:noFill/>
        </p:spPr>
      </p:pic>
      <p:pic>
        <p:nvPicPr>
          <p:cNvPr id="29" name="Grafik 28" descr="addin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6027515" y="2569020"/>
            <a:ext cx="2529840" cy="255270"/>
          </a:xfrm>
          <a:prstGeom prst="rect">
            <a:avLst/>
          </a:prstGeom>
        </p:spPr>
      </p:pic>
      <p:pic>
        <p:nvPicPr>
          <p:cNvPr id="30" name="Grafik 29" descr="addin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027515" y="2983122"/>
            <a:ext cx="2179320" cy="232410"/>
          </a:xfrm>
          <a:prstGeom prst="rect">
            <a:avLst/>
          </a:prstGeom>
        </p:spPr>
      </p:pic>
      <p:pic>
        <p:nvPicPr>
          <p:cNvPr id="32" name="Grafik 31" descr="addin_tmp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6027515" y="4359867"/>
            <a:ext cx="1466850" cy="480060"/>
          </a:xfrm>
          <a:prstGeom prst="rect">
            <a:avLst/>
          </a:prstGeom>
        </p:spPr>
      </p:pic>
      <p:pic>
        <p:nvPicPr>
          <p:cNvPr id="33" name="Picture 10" descr="C:\Sonstiges\Studium\9. Semester\SNE\Ausarbeitung\Vortrag\Bilder\Vergleich.png"/>
          <p:cNvPicPr>
            <a:picLocks noChangeAspect="1" noChangeArrowheads="1"/>
          </p:cNvPicPr>
          <p:nvPr/>
        </p:nvPicPr>
        <p:blipFill>
          <a:blip r:embed="rId10"/>
          <a:stretch>
            <a:fillRect/>
          </a:stretch>
        </p:blipFill>
        <p:spPr bwMode="auto">
          <a:xfrm>
            <a:off x="210490" y="2051722"/>
            <a:ext cx="5445854" cy="3616047"/>
          </a:xfrm>
          <a:prstGeom prst="rect">
            <a:avLst/>
          </a:prstGeom>
          <a:noFill/>
        </p:spPr>
      </p:pic>
      <p:pic>
        <p:nvPicPr>
          <p:cNvPr id="34" name="Picture 10" descr="C:\Sonstiges\Studium\9. Semester\SNE\Ausarbeitung\Vortrag\Bilder\Vergleich.png"/>
          <p:cNvPicPr>
            <a:picLocks noChangeAspect="1" noChangeArrowheads="1"/>
          </p:cNvPicPr>
          <p:nvPr/>
        </p:nvPicPr>
        <p:blipFill>
          <a:blip r:embed="rId11"/>
          <a:stretch>
            <a:fillRect/>
          </a:stretch>
        </p:blipFill>
        <p:spPr bwMode="auto">
          <a:xfrm>
            <a:off x="210490" y="2051722"/>
            <a:ext cx="5445854" cy="3616046"/>
          </a:xfrm>
          <a:prstGeom prst="rect">
            <a:avLst/>
          </a:prstGeom>
          <a:noFill/>
        </p:spPr>
      </p:pic>
      <p:pic>
        <p:nvPicPr>
          <p:cNvPr id="35" name="Picture 10" descr="C:\Sonstiges\Studium\9. Semester\SNE\Ausarbeitung\Vortrag\Bilder\Vergleich.png"/>
          <p:cNvPicPr>
            <a:picLocks noChangeAspect="1" noChangeArrowheads="1"/>
          </p:cNvPicPr>
          <p:nvPr/>
        </p:nvPicPr>
        <p:blipFill>
          <a:blip r:embed="rId12"/>
          <a:stretch>
            <a:fillRect/>
          </a:stretch>
        </p:blipFill>
        <p:spPr bwMode="auto">
          <a:xfrm>
            <a:off x="210491" y="2051722"/>
            <a:ext cx="5445852" cy="361604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5931889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\pagestyle{empty}&#10;%\usepackage[ngerman]{babel}&#10;%\usepackage[ansinew]{inputenc}&#10;\usepackage{amsmath}&#10;&#10;\begin{document}&#10;&#10;\begin{align*}&#10;&amp;\dot{x}(t) = f(x,t), \quad x(0)=x_0&#10;\end{align*}&#10;&#10;\end{document}"/>
  <p:tag name="IGUANATEXSIZE" val="2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[german]{article}\pagestyle{empty}&#10;%\usepackage[ngerman]{babel}&#10;%\usepackage[ansinew]{inputenc}&#10;\usepackage{amsmath}&#10;\usepackage{tikz}&#10;\usepackage{pgfplots}&#10;\usepackage{calc}&#10;\usepackage{xparse}&#10;\usepackage{siunitx}&#10;\usepackage[european,smartlabels]{circuitikz}&#10;\usetikzlibrary{intersections,decorations.pathreplacing,fit,calc,positioning,plothandlers,plotmarks,patterns}&#10;\include{makros}&#10;&#10;\begin{document}&#10;$x_{i+1}=x_i + T\dd \dot{x}$&#10;&#10;\end{document}"/>
  <p:tag name="IGUANATEXSIZE" val="2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[german]{article}\pagestyle{empty}&#10;%\usepackage[ngerman]{babel}&#10;%\usepackage[ansinew]{inputenc}&#10;\usepackage{amsmath}&#10;\usepackage{tikz}&#10;\usepackage{pgfplots}&#10;\usepackage{calc}&#10;\usepackage{xparse}&#10;\usepackage{siunitx}&#10;\usepackage[european,smartlabels]{circuitikz}&#10;\usetikzlibrary{intersections,decorations.pathreplacing,fit,calc,positioning,plothandlers,plotmarks,patterns}&#10;\include{makros}&#10;&#10;\begin{document}&#10;$x_{i+1}=(1-T)x_i$&#10;&#10;\end{document}"/>
  <p:tag name="IGUANATEXSIZE" val="2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[german]{article}\pagestyle{empty}&#10;%\usepackage[ngerman]{babel}&#10;%\usepackage[ansinew]{inputenc}&#10;\usepackage{amsmath}&#10;\usepackage{tikz}&#10;\usepackage{pgfplots}&#10;\usepackage{calc}&#10;\usepackage{xparse}&#10;\usepackage{siunitx}&#10;\usepackage[european,smartlabels]{circuitikz}&#10;\usetikzlibrary{intersections,decorations.pathreplacing,fit,calc,positioning,plothandlers,plotmarks,patterns}&#10;\include{makros}&#10;&#10;\begin{document}&#10;$x_{1}=x(0)=1 \Rightarrow x_{2}=0.5$&#10;&#10;\end{document}"/>
  <p:tag name="IGUANATEXSIZE" val="2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[german]{article}\pagestyle{empty}&#10;%\usepackage[ngerman]{babel}&#10;%\usepackage[ansinew]{inputenc}&#10;\usepackage{amsmath}&#10;\usepackage{tikz}&#10;\usepackage{pgfplots}&#10;\usepackage{calc}&#10;\usepackage{xparse}&#10;\usepackage{siunitx}&#10;\usepackage[european,smartlabels]{circuitikz}&#10;\usetikzlibrary{intersections,decorations.pathreplacing,fit,calc,positioning,plothandlers,plotmarks,patterns}&#10;\include{makros}&#10;&#10;\begin{document}&#10;$x_{i+1}= x_i + T\dd f(x_{i+1})$&#10;&#10;\end{document}"/>
  <p:tag name="IGUANATEXSIZE" val="2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[german]{article}\pagestyle{empty}&#10;%\usepackage[ngerman]{babel}&#10;%\usepackage[ansinew]{inputenc}&#10;\usepackage{amsmath}&#10;\usepackage{tikz}&#10;\usepackage{pgfplots}&#10;\usepackage{calc}&#10;\usepackage{xparse}&#10;\usepackage{siunitx}&#10;\usepackage[european,smartlabels]{circuitikz}&#10;\usetikzlibrary{intersections,decorations.pathreplacing,fit,calc,positioning,plothandlers,plotmarks,patterns}&#10;\include{makros}&#10;&#10;\begin{document}&#10;$x_{i+1}= x_i - T\dd x_{i+1}$&#10;&#10;\end{document}"/>
  <p:tag name="IGUANATEXSIZE" val="2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[german]{article}\pagestyle{empty}&#10;%\usepackage[ngerman]{babel}&#10;%\usepackage[ansinew]{inputenc}&#10;\usepackage{amsmath}&#10;\usepackage{tikz}&#10;\usepackage{pgfplots}&#10;\usepackage{calc}&#10;\usepackage{xparse}&#10;\usepackage{siunitx}&#10;\usepackage[european,smartlabels]{circuitikz}&#10;\usetikzlibrary{intersections,decorations.pathreplacing,fit,calc,positioning,plothandlers,plotmarks,patterns}&#10;\include{makros}&#10;&#10;\begin{document}&#10;$x_{i+1}= \dfrac{x_i}{1+T}$&#10;&#10;\end{document}"/>
  <p:tag name="IGUANATEXSIZE" val="2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\pagestyle{empty}&#10;%\usepackage[ngerman]{babel}&#10;%\usepackage[ansinew]{inputenc}&#10;\usepackage{amsmath}&#10;\usepackage{rotating}&#10;&#10;&#10;\begin{document}&#10;\begin{sideways}&#10;$x(t)$&#10;\end{sideways}&#10;\end{document}"/>
  <p:tag name="IGUANATEXSIZE" val="2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\pagestyle{empty}&#10;%\usepackage[ngerman]{babel}&#10;%\usepackage[ansinew]{inputenc}&#10;\usepackage{amsmath}&#10;&#10;&#10;\begin{document}&#10;$x_{i+1} = T \cdot\frac{1}{2}\big( f(x_i)+f(x_{i+1}) \big)$&#10;\end{document}"/>
  <p:tag name="IGUANATEXSIZE" val="2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\pagestyle{empty}&#10;%\usepackage[ngerman]{babel}&#10;%\usepackage[ansinew]{inputenc}&#10;\usepackage{amsmath}&#10;&#10;&#10;\begin{document}&#10;$x_{i+1} = x_i \dfrac{1-T/2}{1+T/2}$&#10;\end{document}"/>
  <p:tag name="IGUANATEXSIZE" val="2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\pagestyle{empty}&#10;%\usepackage[ngerman]{babel}&#10;%\usepackage[ansinew]{inputenc}&#10;\usepackage{amsmath}&#10;&#10;\begin{document}&#10;&#10;\begin{align*}&#10;x(t) = x_0 + \int\limits_0^t \dot{x}(t) \mathrm{d}t&#10;\end{align*}&#10;&#10;\end{document}"/>
  <p:tag name="IGUANATEXSIZE" val="2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\pagestyle{empty}&#10;%\usepackage[ngerman]{babel}&#10;%\usepackage[ansinew]{inputenc}&#10;\usepackage{amsmath}&#10;&#10;\begin{document}&#10;&#10;\begin{align*}&#10;x_{i}=?&#10;\end{align*}&#10;&#10;\end{document}"/>
  <p:tag name="IGUANATEXSIZE" val="2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[german]{article}\pagestyle{empty}&#10;%\usepackage[ngerman]{babel}&#10;%\usepackage[ansinew]{inputenc}&#10;\usepackage{amsmath}&#10;\usepackage{tikz}&#10;\usepackage{pgfplots}&#10;\usepackage{calc}&#10;\usepackage{xparse}&#10;\usepackage{siunitx}&#10;\usepackage[european,smartlabels]{circuitikz}&#10;\usetikzlibrary{intersections,decorations.pathreplacing,fit,calc,positioning,plothandlers,plotmarks,patterns}&#10;\include{makros}&#10;&#10;\begin{document}&#10;\begin{align*}&#10;u_C(t)&amp;=u_R(t):=u(t)\\&#10;i(t) &amp;= \frac{-u_R(t)}{R} \\&#10;u_C(t) &amp;= u_0 + \frac{1}{C} \int \limits_0^t i(t) \mathrm{d}t \\&#10;\dot{u}(t) &amp;= \frac{-1}{RC} u(t), \quad u(0) = u_0\\&#10;\dot{x} &amp;= \lambda x, \quad x(0)=x_0\\&#10;&amp;\text{hier: } \dot{x}=-x&#10;\end{align*}&#10;&#10;\end{document}"/>
  <p:tag name="IGUANATEXSIZE" val="2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[german]{article}\pagestyle{empty}&#10;%\usepackage[ngerman]{babel}&#10;%\usepackage[ansinew]{inputenc}&#10;\usepackage{amsmath}&#10;\usepackage{tikz}&#10;\usepackage{pgfplots}&#10;\usepackage{calc}&#10;\usepackage{xparse}&#10;\usepackage{siunitx}&#10;\usepackage[european,smartlabels]{circuitikz}&#10;\usetikzlibrary{intersections,decorations.pathreplacing,fit,calc,positioning,plothandlers,plotmarks,patterns}&#10;\include{makros}&#10;&#10;\begin{document}&#10;\begin{align*}&#10;u_C(t)&amp;=u_R(t):=u(t)\\&#10;i(t) &amp;= \frac{-u_R(t)}{R} \\&#10;u_C(t) &amp;= u_0 + \frac{1}{C} \int \limits_0^t i(t) \mathrm{d}t \\&#10;\dot{u}(t) &amp;= \frac{-1}{RC} u(t), \quad u(0) = u_0\\&#10;\dot{x} &amp;= \lambda x, \quad x(0)=x_0\\&#10;&amp;\text{hier: } \dot{x}=-x&#10;\end{align*}&#10;&#10;\end{document}"/>
  <p:tag name="IGUANATEXSIZE" val="2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[german]{article}\pagestyle{empty}&#10;%\usepackage[ngerman]{babel}&#10;%\usepackage[ansinew]{inputenc}&#10;\usepackage{amsmath}&#10;\usepackage{tikz}&#10;\usepackage{pgfplots}&#10;\usepackage{calc}&#10;\usepackage{xparse}&#10;\usepackage{siunitx}&#10;\usepackage[european,smartlabels]{circuitikz}&#10;\usetikzlibrary{intersections,decorations.pathreplacing,fit,calc,positioning,plothandlers,plotmarks,patterns}&#10;\include{makros}&#10;&#10;\begin{document}&#10;$\lambda=-1, \qquad \dot{x}=-x$&#10;&#10;\end{document}"/>
  <p:tag name="IGUANATEXSIZE" val="2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[german]{article}\pagestyle{empty}&#10;%\usepackage[ngerman]{babel}&#10;%\usepackage[ansinew]{inputenc}&#10;\usepackage{amsmath}&#10;\usepackage{tikz}&#10;\usepackage{pgfplots}&#10;\usepackage{calc}&#10;\usepackage{xparse}&#10;\usepackage{siunitx}&#10;\usepackage[european,smartlabels]{circuitikz}&#10;\usetikzlibrary{intersections,decorations.pathreplacing,fit,calc,positioning,plothandlers,plotmarks,patterns}&#10;\include{makros}&#10;&#10;\begin{document}&#10;$\dot{x}=\lambda x, \quad x(0)=1$&#10;&#10;\end{document}"/>
  <p:tag name="IGUANATEXSIZE" val="2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[german]{article}\pagestyle{empty}&#10;%\usepackage[ngerman]{babel}&#10;%\usepackage[ansinew]{inputenc}&#10;\usepackage{amsmath}&#10;\usepackage{tikz}&#10;\usepackage{pgfplots}&#10;\usepackage{calc}&#10;\usepackage{xparse}&#10;\usepackage{siunitx}&#10;\usepackage[european,smartlabels]{circuitikz}&#10;\usetikzlibrary{intersections,decorations.pathreplacing,fit,calc,positioning,plothandlers,plotmarks,patterns}&#10;\include{makros}&#10;&#10;\begin{document}&#10;$x(t)=x_0 e^{\lambda t}$&#10;&#10;\end{document}"/>
  <p:tag name="IGUANATEXSIZE" val="2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[german]{article}\pagestyle{empty}&#10;%\usepackage[ngerman]{babel}&#10;%\usepackage[ansinew]{inputenc}&#10;\usepackage{amsmath}&#10;\usepackage{tikz}&#10;\usepackage{pgfplots}&#10;\usepackage{calc}&#10;\usepackage{xparse}&#10;\usepackage{siunitx}&#10;\usepackage[european,smartlabels]{circuitikz}&#10;\usetikzlibrary{intersections,decorations.pathreplacing,fit,calc,positioning,plothandlers,plotmarks,patterns}&#10;\include{makros}&#10;&#10;\begin{document}&#10;$\lambda=-1, \qquad \dot{x}=-x$&#10;&#10;\end{document}"/>
  <p:tag name="IGUANATEXSIZE" val="20"/>
</p:tagLst>
</file>

<file path=ppt/theme/theme1.xml><?xml version="1.0" encoding="utf-8"?>
<a:theme xmlns:a="http://schemas.openxmlformats.org/drawingml/2006/main" name="EES">
  <a:themeElements>
    <a:clrScheme name="LEES_110605_1CT">
      <a:dk1>
        <a:sysClr val="windowText" lastClr="000000"/>
      </a:dk1>
      <a:lt1>
        <a:sysClr val="window" lastClr="FFFFFF"/>
      </a:lt1>
      <a:dk2>
        <a:srgbClr val="A3ACB1"/>
      </a:dk2>
      <a:lt2>
        <a:srgbClr val="DAE7ED"/>
      </a:lt2>
      <a:accent1>
        <a:srgbClr val="024070"/>
      </a:accent1>
      <a:accent2>
        <a:srgbClr val="C8D4D9"/>
      </a:accent2>
      <a:accent3>
        <a:srgbClr val="78BEF4"/>
      </a:accent3>
      <a:accent4>
        <a:srgbClr val="969FA3"/>
      </a:accent4>
      <a:accent5>
        <a:srgbClr val="0280E0"/>
      </a:accent5>
      <a:accent6>
        <a:srgbClr val="DAE7ED"/>
      </a:accent6>
      <a:hlink>
        <a:srgbClr val="A8E000"/>
      </a:hlink>
      <a:folHlink>
        <a:srgbClr val="E7E627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Deckblatt">
  <a:themeElements>
    <a:clrScheme name="LEES_110605_1CT">
      <a:dk1>
        <a:sysClr val="windowText" lastClr="000000"/>
      </a:dk1>
      <a:lt1>
        <a:sysClr val="window" lastClr="FFFFFF"/>
      </a:lt1>
      <a:dk2>
        <a:srgbClr val="A3ACB1"/>
      </a:dk2>
      <a:lt2>
        <a:srgbClr val="DAE7ED"/>
      </a:lt2>
      <a:accent1>
        <a:srgbClr val="024070"/>
      </a:accent1>
      <a:accent2>
        <a:srgbClr val="C8D4D9"/>
      </a:accent2>
      <a:accent3>
        <a:srgbClr val="78BEF4"/>
      </a:accent3>
      <a:accent4>
        <a:srgbClr val="969FA3"/>
      </a:accent4>
      <a:accent5>
        <a:srgbClr val="0280E0"/>
      </a:accent5>
      <a:accent6>
        <a:srgbClr val="DAE7ED"/>
      </a:accent6>
      <a:hlink>
        <a:srgbClr val="A8E000"/>
      </a:hlink>
      <a:folHlink>
        <a:srgbClr val="E7E627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 lIns="0" tIns="0" rIns="0" bIns="0"/>
      <a:lstStyle>
        <a:defPPr>
          <a:defRPr dirty="0" smtClean="0"/>
        </a:defPPr>
      </a:lstStyle>
    </a:txDef>
  </a:objectDefaults>
  <a:extraClrSchemeLst/>
</a:theme>
</file>

<file path=ppt/theme/theme3.xml><?xml version="1.0" encoding="utf-8"?>
<a:theme xmlns:a="http://schemas.openxmlformats.org/drawingml/2006/main" name="Inhaltsseiten">
  <a:themeElements>
    <a:clrScheme name="EES">
      <a:dk1>
        <a:sysClr val="windowText" lastClr="000000"/>
      </a:dk1>
      <a:lt1>
        <a:sysClr val="window" lastClr="FFFFFF"/>
      </a:lt1>
      <a:dk2>
        <a:srgbClr val="A3ACB1"/>
      </a:dk2>
      <a:lt2>
        <a:srgbClr val="B5C4D0"/>
      </a:lt2>
      <a:accent1>
        <a:srgbClr val="024070"/>
      </a:accent1>
      <a:accent2>
        <a:srgbClr val="EEF0EF"/>
      </a:accent2>
      <a:accent3>
        <a:srgbClr val="728CA3"/>
      </a:accent3>
      <a:accent4>
        <a:srgbClr val="969FA3"/>
      </a:accent4>
      <a:accent5>
        <a:srgbClr val="A1C5E4"/>
      </a:accent5>
      <a:accent6>
        <a:srgbClr val="DAE7ED"/>
      </a:accent6>
      <a:hlink>
        <a:srgbClr val="157337"/>
      </a:hlink>
      <a:folHlink>
        <a:srgbClr val="B00A23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EES</Template>
  <TotalTime>0</TotalTime>
  <Words>192</Words>
  <Application>Microsoft Office PowerPoint</Application>
  <PresentationFormat>Bildschirmpräsentation (4:3)</PresentationFormat>
  <Paragraphs>83</Paragraphs>
  <Slides>11</Slides>
  <Notes>8</Notes>
  <HiddenSlides>0</HiddenSlides>
  <MMClips>0</MMClips>
  <ScaleCrop>false</ScaleCrop>
  <HeadingPairs>
    <vt:vector size="4" baseType="variant">
      <vt:variant>
        <vt:lpstr>Design</vt:lpstr>
      </vt:variant>
      <vt:variant>
        <vt:i4>3</vt:i4>
      </vt:variant>
      <vt:variant>
        <vt:lpstr>Folientitel</vt:lpstr>
      </vt:variant>
      <vt:variant>
        <vt:i4>11</vt:i4>
      </vt:variant>
    </vt:vector>
  </HeadingPairs>
  <TitlesOfParts>
    <vt:vector size="14" baseType="lpstr">
      <vt:lpstr>EES</vt:lpstr>
      <vt:lpstr>Deckblatt</vt:lpstr>
      <vt:lpstr>Inhaltsseiten</vt:lpstr>
      <vt:lpstr>Integrationsverfahren</vt:lpstr>
      <vt:lpstr>Agenda</vt:lpstr>
      <vt:lpstr>Was ist das?</vt:lpstr>
      <vt:lpstr>Ein Beispielsystem</vt:lpstr>
      <vt:lpstr>Ein Beispielsystem</vt:lpstr>
      <vt:lpstr>Die einfachsten Verfahren</vt:lpstr>
      <vt:lpstr>Das explizite Euler-Verfahren</vt:lpstr>
      <vt:lpstr>Das explizite Euler-Verfahren</vt:lpstr>
      <vt:lpstr>Das implizite Euler-Verfahren</vt:lpstr>
      <vt:lpstr>Die Trapezregel</vt:lpstr>
      <vt:lpstr>Die einfachsten Verfahren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Powerpoint-Vorlage</dc:title>
  <dc:creator>Baum</dc:creator>
  <cp:lastModifiedBy>Baum</cp:lastModifiedBy>
  <cp:revision>63</cp:revision>
  <cp:lastPrinted>2011-06-29T10:46:41Z</cp:lastPrinted>
  <dcterms:created xsi:type="dcterms:W3CDTF">2013-12-05T10:13:31Z</dcterms:created>
  <dcterms:modified xsi:type="dcterms:W3CDTF">2013-12-05T20:52:49Z</dcterms:modified>
</cp:coreProperties>
</file>